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56" r:id="rId2"/>
    <p:sldId id="837" r:id="rId3"/>
    <p:sldId id="813" r:id="rId4"/>
    <p:sldId id="814" r:id="rId5"/>
    <p:sldId id="817" r:id="rId6"/>
    <p:sldId id="944" r:id="rId7"/>
    <p:sldId id="1039" r:id="rId8"/>
    <p:sldId id="1040" r:id="rId9"/>
    <p:sldId id="1041" r:id="rId10"/>
    <p:sldId id="818" r:id="rId11"/>
    <p:sldId id="829" r:id="rId12"/>
    <p:sldId id="1018" r:id="rId13"/>
    <p:sldId id="820" r:id="rId14"/>
    <p:sldId id="907" r:id="rId15"/>
    <p:sldId id="823" r:id="rId16"/>
    <p:sldId id="824" r:id="rId17"/>
    <p:sldId id="826" r:id="rId18"/>
    <p:sldId id="830" r:id="rId19"/>
    <p:sldId id="832" r:id="rId20"/>
    <p:sldId id="836" r:id="rId21"/>
    <p:sldId id="864" r:id="rId22"/>
    <p:sldId id="815" r:id="rId23"/>
    <p:sldId id="816" r:id="rId24"/>
    <p:sldId id="838" r:id="rId25"/>
    <p:sldId id="839" r:id="rId26"/>
    <p:sldId id="975" r:id="rId27"/>
    <p:sldId id="861" r:id="rId28"/>
    <p:sldId id="855" r:id="rId29"/>
    <p:sldId id="857" r:id="rId30"/>
    <p:sldId id="862" r:id="rId31"/>
    <p:sldId id="900" r:id="rId32"/>
    <p:sldId id="860" r:id="rId33"/>
    <p:sldId id="858" r:id="rId34"/>
    <p:sldId id="859" r:id="rId35"/>
    <p:sldId id="863" r:id="rId36"/>
    <p:sldId id="866" r:id="rId37"/>
    <p:sldId id="867" r:id="rId38"/>
    <p:sldId id="871" r:id="rId39"/>
    <p:sldId id="939" r:id="rId40"/>
    <p:sldId id="868" r:id="rId41"/>
    <p:sldId id="873" r:id="rId42"/>
    <p:sldId id="874" r:id="rId43"/>
    <p:sldId id="872" r:id="rId44"/>
    <p:sldId id="875" r:id="rId45"/>
    <p:sldId id="840" r:id="rId46"/>
    <p:sldId id="841" r:id="rId47"/>
    <p:sldId id="842" r:id="rId48"/>
    <p:sldId id="846" r:id="rId49"/>
    <p:sldId id="886" r:id="rId50"/>
    <p:sldId id="844" r:id="rId51"/>
    <p:sldId id="876" r:id="rId52"/>
    <p:sldId id="877" r:id="rId53"/>
    <p:sldId id="878" r:id="rId54"/>
    <p:sldId id="879" r:id="rId55"/>
    <p:sldId id="880" r:id="rId56"/>
    <p:sldId id="882" r:id="rId57"/>
    <p:sldId id="1047" r:id="rId58"/>
    <p:sldId id="847" r:id="rId59"/>
    <p:sldId id="848" r:id="rId60"/>
    <p:sldId id="1019" r:id="rId61"/>
    <p:sldId id="1020" r:id="rId62"/>
    <p:sldId id="1029" r:id="rId63"/>
    <p:sldId id="1031" r:id="rId64"/>
    <p:sldId id="1038" r:id="rId65"/>
    <p:sldId id="1032" r:id="rId66"/>
    <p:sldId id="1048" r:id="rId67"/>
    <p:sldId id="1045" r:id="rId68"/>
    <p:sldId id="1046" r:id="rId69"/>
    <p:sldId id="1033" r:id="rId70"/>
    <p:sldId id="1035" r:id="rId71"/>
    <p:sldId id="1049" r:id="rId72"/>
    <p:sldId id="1044" r:id="rId73"/>
    <p:sldId id="1042" r:id="rId74"/>
    <p:sldId id="1043" r:id="rId75"/>
    <p:sldId id="1036" r:id="rId76"/>
    <p:sldId id="1037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" id="{3B47674B-61A2-49D9-A5F0-13F86B24E8DC}">
          <p14:sldIdLst>
            <p14:sldId id="256"/>
            <p14:sldId id="837"/>
          </p14:sldIdLst>
        </p14:section>
        <p14:section name="1: Images" id="{FACFE7AA-8040-4360-A6FA-0AE7D0D79BE1}">
          <p14:sldIdLst>
            <p14:sldId id="813"/>
            <p14:sldId id="814"/>
            <p14:sldId id="817"/>
            <p14:sldId id="944"/>
            <p14:sldId id="1039"/>
            <p14:sldId id="1040"/>
            <p14:sldId id="1041"/>
            <p14:sldId id="818"/>
            <p14:sldId id="829"/>
            <p14:sldId id="1018"/>
            <p14:sldId id="820"/>
            <p14:sldId id="907"/>
            <p14:sldId id="823"/>
            <p14:sldId id="824"/>
            <p14:sldId id="826"/>
            <p14:sldId id="830"/>
            <p14:sldId id="832"/>
            <p14:sldId id="836"/>
            <p14:sldId id="864"/>
            <p14:sldId id="815"/>
            <p14:sldId id="816"/>
          </p14:sldIdLst>
        </p14:section>
        <p14:section name="2: Registries" id="{67A0DB23-6CB8-4A4A-8357-1FF8CB35E907}">
          <p14:sldIdLst>
            <p14:sldId id="838"/>
            <p14:sldId id="839"/>
            <p14:sldId id="975"/>
            <p14:sldId id="861"/>
            <p14:sldId id="855"/>
            <p14:sldId id="857"/>
            <p14:sldId id="862"/>
            <p14:sldId id="900"/>
            <p14:sldId id="860"/>
            <p14:sldId id="858"/>
            <p14:sldId id="859"/>
            <p14:sldId id="863"/>
            <p14:sldId id="866"/>
            <p14:sldId id="867"/>
            <p14:sldId id="871"/>
            <p14:sldId id="939"/>
            <p14:sldId id="868"/>
            <p14:sldId id="873"/>
            <p14:sldId id="874"/>
            <p14:sldId id="872"/>
            <p14:sldId id="875"/>
            <p14:sldId id="840"/>
            <p14:sldId id="841"/>
          </p14:sldIdLst>
        </p14:section>
        <p14:section name="3: Dockerfiles I" id="{088F7996-7479-403D-8443-3713AAD9A63E}">
          <p14:sldIdLst>
            <p14:sldId id="842"/>
            <p14:sldId id="846"/>
            <p14:sldId id="886"/>
            <p14:sldId id="844"/>
            <p14:sldId id="876"/>
            <p14:sldId id="877"/>
            <p14:sldId id="878"/>
            <p14:sldId id="879"/>
            <p14:sldId id="880"/>
            <p14:sldId id="882"/>
            <p14:sldId id="1047"/>
            <p14:sldId id="847"/>
            <p14:sldId id="848"/>
          </p14:sldIdLst>
        </p14:section>
        <p14:section name="4. Dockerfiles II" id="{BC69678D-AA43-40CB-9F8B-A52ED1E8595E}">
          <p14:sldIdLst>
            <p14:sldId id="1019"/>
            <p14:sldId id="1020"/>
            <p14:sldId id="1029"/>
            <p14:sldId id="1031"/>
            <p14:sldId id="1038"/>
            <p14:sldId id="1032"/>
            <p14:sldId id="1048"/>
            <p14:sldId id="1045"/>
            <p14:sldId id="1046"/>
            <p14:sldId id="1033"/>
            <p14:sldId id="1035"/>
            <p14:sldId id="1049"/>
            <p14:sldId id="1044"/>
            <p14:sldId id="1042"/>
            <p14:sldId id="1043"/>
            <p14:sldId id="1036"/>
            <p14:sldId id="10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4F6"/>
    <a:srgbClr val="2174FB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 autoAdjust="0"/>
    <p:restoredTop sz="93646" autoAdjust="0"/>
  </p:normalViewPr>
  <p:slideViewPr>
    <p:cSldViewPr>
      <p:cViewPr varScale="1">
        <p:scale>
          <a:sx n="118" d="100"/>
          <a:sy n="118" d="100"/>
        </p:scale>
        <p:origin x="13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7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58"/>
    </p:cViewPr>
  </p:sorterViewPr>
  <p:notesViewPr>
    <p:cSldViewPr>
      <p:cViewPr varScale="1">
        <p:scale>
          <a:sx n="84" d="100"/>
          <a:sy n="84" d="100"/>
        </p:scale>
        <p:origin x="36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59.xml"/><Relationship Id="rId12" Type="http://schemas.openxmlformats.org/officeDocument/2006/relationships/slide" Target="slides/slide60.xml"/><Relationship Id="rId13" Type="http://schemas.openxmlformats.org/officeDocument/2006/relationships/slide" Target="slides/slide61.xml"/><Relationship Id="rId14" Type="http://schemas.openxmlformats.org/officeDocument/2006/relationships/slide" Target="slides/slide76.xml"/><Relationship Id="rId1" Type="http://schemas.openxmlformats.org/officeDocument/2006/relationships/slide" Target="slides/slide1.xml"/><Relationship Id="rId2" Type="http://schemas.openxmlformats.org/officeDocument/2006/relationships/slide" Target="slides/slide2.xml"/><Relationship Id="rId3" Type="http://schemas.openxmlformats.org/officeDocument/2006/relationships/slide" Target="slides/slide3.xml"/><Relationship Id="rId4" Type="http://schemas.openxmlformats.org/officeDocument/2006/relationships/slide" Target="slides/slide4.xml"/><Relationship Id="rId5" Type="http://schemas.openxmlformats.org/officeDocument/2006/relationships/slide" Target="slides/slide23.xml"/><Relationship Id="rId6" Type="http://schemas.openxmlformats.org/officeDocument/2006/relationships/slide" Target="slides/slide24.xml"/><Relationship Id="rId7" Type="http://schemas.openxmlformats.org/officeDocument/2006/relationships/slide" Target="slides/slide25.xml"/><Relationship Id="rId8" Type="http://schemas.openxmlformats.org/officeDocument/2006/relationships/slide" Target="slides/slide46.xml"/><Relationship Id="rId9" Type="http://schemas.openxmlformats.org/officeDocument/2006/relationships/slide" Target="slides/slide47.xml"/><Relationship Id="rId10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CAA5-0DE5-46A4-8E94-F5F50AD1781B}" type="datetimeFigureOut">
              <a:rPr lang="en-US" smtClean="0"/>
              <a:pPr/>
              <a:t>11/5/16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24548-D917-478E-B5F8-24D5AE7A4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3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24548-D917-478E-B5F8-24D5AE7A4FD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2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24548-D917-478E-B5F8-24D5AE7A4FD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6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27EA-6E4A-4C34-BE89-D9FA967542F4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2670-8CF5-41A2-886E-A2BBCF4DFCE8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D10E6-A36A-4B0C-BED7-D055673A35A4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6F2-5545-471C-97F0-42DE1083C059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3789-47FE-47F9-8D35-F7A3C03304EA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5102-9AB8-4644-8D05-A6B58A96E12C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56CF-36E6-44C5-B996-A1EBC84C8C01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B15F-923E-458E-8D2E-7F10267C3C42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BE281-230E-4839-B6CB-DFFAA0EED624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77BD-914C-4979-83CA-97955452E3B3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35FA-4479-4573-8B1B-C2F46CD33DB9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AD8D4B1-D8EA-49C3-A07E-25901A00FDCF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Foundation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467600" cy="1144632"/>
          </a:xfrm>
        </p:spPr>
        <p:txBody>
          <a:bodyPr/>
          <a:lstStyle/>
          <a:p>
            <a:r>
              <a:rPr lang="en-US" dirty="0" smtClean="0"/>
              <a:t>An in depth introduction to Docker and Containers</a:t>
            </a:r>
            <a:endParaRPr lang="en-US" dirty="0"/>
          </a:p>
        </p:txBody>
      </p: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2743200" cy="5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171" y="2514600"/>
            <a:ext cx="8686800" cy="42780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 err="1">
                <a:latin typeface="Consolas" panose="020B0609020204030204" pitchFamily="49" charset="0"/>
              </a:rPr>
              <a:t>user@ubuntu</a:t>
            </a:r>
            <a:r>
              <a:rPr lang="en-US" sz="800" dirty="0">
                <a:latin typeface="Consolas" panose="020B0609020204030204" pitchFamily="49" charset="0"/>
              </a:rPr>
              <a:t>:~$ </a:t>
            </a:r>
            <a:r>
              <a:rPr lang="en-US" sz="800" dirty="0" err="1">
                <a:latin typeface="Consolas" panose="020B0609020204030204" pitchFamily="49" charset="0"/>
              </a:rPr>
              <a:t>sudo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su</a:t>
            </a:r>
            <a:r>
              <a:rPr lang="en-US" sz="800" dirty="0">
                <a:latin typeface="Consolas" panose="020B0609020204030204" pitchFamily="49" charset="0"/>
              </a:rPr>
              <a:t> -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root@ubuntu</a:t>
            </a:r>
            <a:r>
              <a:rPr lang="en-US" sz="800" dirty="0">
                <a:latin typeface="Consolas" panose="020B0609020204030204" pitchFamily="49" charset="0"/>
              </a:rPr>
              <a:t>:~# cd /</a:t>
            </a:r>
            <a:r>
              <a:rPr lang="en-US" sz="800" dirty="0" err="1">
                <a:latin typeface="Consolas" panose="020B0609020204030204" pitchFamily="49" charset="0"/>
              </a:rPr>
              <a:t>var</a:t>
            </a:r>
            <a:r>
              <a:rPr lang="en-US" sz="800" dirty="0">
                <a:latin typeface="Consolas" panose="020B0609020204030204" pitchFamily="49" charset="0"/>
              </a:rPr>
              <a:t>/lib/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</a:rPr>
              <a:t>root@ubuntu</a:t>
            </a:r>
            <a:r>
              <a:rPr lang="en-US" sz="800" dirty="0">
                <a:latin typeface="Consolas" panose="020B0609020204030204" pitchFamily="49" charset="0"/>
              </a:rPr>
              <a:t>:/</a:t>
            </a:r>
            <a:r>
              <a:rPr lang="en-US" sz="800" dirty="0" err="1">
                <a:latin typeface="Consolas" panose="020B0609020204030204" pitchFamily="49" charset="0"/>
              </a:rPr>
              <a:t>var</a:t>
            </a:r>
            <a:r>
              <a:rPr lang="en-US" sz="800" dirty="0">
                <a:latin typeface="Consolas" panose="020B0609020204030204" pitchFamily="49" charset="0"/>
              </a:rPr>
              <a:t>/lib/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# 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ps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CONTAINER ID        IMAGE   </a:t>
            </a:r>
            <a:r>
              <a:rPr lang="en-US" sz="800" dirty="0" smtClean="0">
                <a:latin typeface="Consolas" panose="020B0609020204030204" pitchFamily="49" charset="0"/>
              </a:rPr>
              <a:t>COMMAND                  </a:t>
            </a:r>
            <a:r>
              <a:rPr lang="en-US" sz="800" dirty="0">
                <a:latin typeface="Consolas" panose="020B0609020204030204" pitchFamily="49" charset="0"/>
              </a:rPr>
              <a:t>CREATED             STATUS              PORTS               NAMES</a:t>
            </a:r>
          </a:p>
          <a:p>
            <a:r>
              <a:rPr 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9c0539b42b4c</a:t>
            </a:r>
            <a:r>
              <a:rPr lang="en-US" sz="800" dirty="0">
                <a:latin typeface="Consolas" panose="020B0609020204030204" pitchFamily="49" charset="0"/>
              </a:rPr>
              <a:t>        </a:t>
            </a:r>
            <a:r>
              <a:rPr lang="en-US" sz="800" dirty="0" err="1">
                <a:latin typeface="Consolas" panose="020B0609020204030204" pitchFamily="49" charset="0"/>
              </a:rPr>
              <a:t>nginx</a:t>
            </a:r>
            <a:r>
              <a:rPr lang="en-US" sz="800" dirty="0">
                <a:latin typeface="Consolas" panose="020B0609020204030204" pitchFamily="49" charset="0"/>
              </a:rPr>
              <a:t>   </a:t>
            </a:r>
            <a:r>
              <a:rPr lang="en-US" sz="800" dirty="0" smtClean="0">
                <a:latin typeface="Consolas" panose="020B0609020204030204" pitchFamily="49" charset="0"/>
              </a:rPr>
              <a:t>"</a:t>
            </a:r>
            <a:r>
              <a:rPr lang="en-US" sz="800" dirty="0" err="1">
                <a:latin typeface="Consolas" panose="020B0609020204030204" pitchFamily="49" charset="0"/>
              </a:rPr>
              <a:t>nginx</a:t>
            </a:r>
            <a:r>
              <a:rPr lang="en-US" sz="800" dirty="0">
                <a:latin typeface="Consolas" panose="020B0609020204030204" pitchFamily="49" charset="0"/>
              </a:rPr>
              <a:t> -g 'daemon off"   About an hour ago   Up About an hour    80/</a:t>
            </a:r>
            <a:r>
              <a:rPr lang="en-US" sz="800" dirty="0" err="1">
                <a:latin typeface="Consolas" panose="020B0609020204030204" pitchFamily="49" charset="0"/>
              </a:rPr>
              <a:t>tcp</a:t>
            </a:r>
            <a:r>
              <a:rPr lang="en-US" sz="800" dirty="0">
                <a:latin typeface="Consolas" panose="020B0609020204030204" pitchFamily="49" charset="0"/>
              </a:rPr>
              <a:t>, 443/</a:t>
            </a:r>
            <a:r>
              <a:rPr lang="en-US" sz="800" dirty="0" err="1">
                <a:latin typeface="Consolas" panose="020B0609020204030204" pitchFamily="49" charset="0"/>
              </a:rPr>
              <a:t>tcp</a:t>
            </a:r>
            <a:r>
              <a:rPr lang="en-US" sz="800" dirty="0">
                <a:latin typeface="Consolas" panose="020B0609020204030204" pitchFamily="49" charset="0"/>
              </a:rPr>
              <a:t>     </a:t>
            </a:r>
            <a:r>
              <a:rPr lang="en-US" sz="800" dirty="0" err="1">
                <a:latin typeface="Consolas" panose="020B0609020204030204" pitchFamily="49" charset="0"/>
              </a:rPr>
              <a:t>stoic_ardinghelli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</a:rPr>
              <a:t>root@ubuntu</a:t>
            </a:r>
            <a:r>
              <a:rPr lang="en-US" sz="800" dirty="0">
                <a:latin typeface="Consolas" panose="020B0609020204030204" pitchFamily="49" charset="0"/>
              </a:rPr>
              <a:t>:/</a:t>
            </a:r>
            <a:r>
              <a:rPr lang="en-US" sz="800" dirty="0" err="1">
                <a:latin typeface="Consolas" panose="020B0609020204030204" pitchFamily="49" charset="0"/>
              </a:rPr>
              <a:t>var</a:t>
            </a:r>
            <a:r>
              <a:rPr lang="en-US" sz="800" dirty="0">
                <a:latin typeface="Consolas" panose="020B0609020204030204" pitchFamily="49" charset="0"/>
              </a:rPr>
              <a:t>/lib/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# ls -l image/</a:t>
            </a:r>
            <a:r>
              <a:rPr lang="en-US" sz="800" dirty="0" err="1">
                <a:latin typeface="Consolas" panose="020B0609020204030204" pitchFamily="49" charset="0"/>
              </a:rPr>
              <a:t>aufs</a:t>
            </a:r>
            <a:r>
              <a:rPr lang="en-US" sz="800" dirty="0">
                <a:latin typeface="Consolas" panose="020B0609020204030204" pitchFamily="49" charset="0"/>
              </a:rPr>
              <a:t>/</a:t>
            </a:r>
            <a:r>
              <a:rPr lang="en-US" sz="800" dirty="0" err="1">
                <a:latin typeface="Consolas" panose="020B0609020204030204" pitchFamily="49" charset="0"/>
              </a:rPr>
              <a:t>layerdb</a:t>
            </a:r>
            <a:r>
              <a:rPr lang="en-US" sz="800" dirty="0">
                <a:latin typeface="Consolas" panose="020B0609020204030204" pitchFamily="49" charset="0"/>
              </a:rPr>
              <a:t>/mounts/</a:t>
            </a:r>
            <a:r>
              <a:rPr 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9c0539b42b4c</a:t>
            </a:r>
            <a:r>
              <a:rPr lang="en-US" sz="800" dirty="0">
                <a:latin typeface="Consolas" panose="020B0609020204030204" pitchFamily="49" charset="0"/>
              </a:rPr>
              <a:t>dd44a3d5b7ab3c969b218d4de165279e44015ecab6e0c7fdc245/</a:t>
            </a:r>
          </a:p>
          <a:p>
            <a:r>
              <a:rPr lang="en-US" sz="800" dirty="0">
                <a:latin typeface="Consolas" panose="020B0609020204030204" pitchFamily="49" charset="0"/>
              </a:rPr>
              <a:t>total 12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69 Apr 17 15:27 </a:t>
            </a:r>
            <a:r>
              <a:rPr lang="en-US" sz="800" dirty="0" err="1">
                <a:latin typeface="Consolas" panose="020B0609020204030204" pitchFamily="49" charset="0"/>
              </a:rPr>
              <a:t>init</a:t>
            </a:r>
            <a:r>
              <a:rPr lang="en-US" sz="800" dirty="0">
                <a:latin typeface="Consolas" panose="020B0609020204030204" pitchFamily="49" charset="0"/>
              </a:rPr>
              <a:t>-id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64 Apr 17 15:27 mount-id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71 Apr 17 15:27 parent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root@ubuntu</a:t>
            </a:r>
            <a:r>
              <a:rPr lang="en-US" sz="800" dirty="0">
                <a:latin typeface="Consolas" panose="020B0609020204030204" pitchFamily="49" charset="0"/>
              </a:rPr>
              <a:t>:/</a:t>
            </a:r>
            <a:r>
              <a:rPr lang="en-US" sz="800" dirty="0" err="1">
                <a:latin typeface="Consolas" panose="020B0609020204030204" pitchFamily="49" charset="0"/>
              </a:rPr>
              <a:t>var</a:t>
            </a:r>
            <a:r>
              <a:rPr lang="en-US" sz="800" dirty="0">
                <a:latin typeface="Consolas" panose="020B0609020204030204" pitchFamily="49" charset="0"/>
              </a:rPr>
              <a:t>/lib/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# cat image/</a:t>
            </a:r>
            <a:r>
              <a:rPr lang="en-US" sz="800" dirty="0" err="1">
                <a:latin typeface="Consolas" panose="020B0609020204030204" pitchFamily="49" charset="0"/>
              </a:rPr>
              <a:t>aufs</a:t>
            </a:r>
            <a:r>
              <a:rPr lang="en-US" sz="800" dirty="0">
                <a:latin typeface="Consolas" panose="020B0609020204030204" pitchFamily="49" charset="0"/>
              </a:rPr>
              <a:t>/</a:t>
            </a:r>
            <a:r>
              <a:rPr lang="en-US" sz="800" dirty="0" err="1">
                <a:latin typeface="Consolas" panose="020B0609020204030204" pitchFamily="49" charset="0"/>
              </a:rPr>
              <a:t>layerdb</a:t>
            </a:r>
            <a:r>
              <a:rPr lang="en-US" sz="800" dirty="0">
                <a:latin typeface="Consolas" panose="020B0609020204030204" pitchFamily="49" charset="0"/>
              </a:rPr>
              <a:t>/mounts/</a:t>
            </a:r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9c0539b42b4c</a:t>
            </a:r>
            <a:r>
              <a:rPr lang="en-US" sz="800" dirty="0">
                <a:latin typeface="Consolas" panose="020B0609020204030204" pitchFamily="49" charset="0"/>
              </a:rPr>
              <a:t>dd44a3d5b7ab3c969b218d4de165279e44015ecab6e0c7fdc245/mount-id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502ee477d7a6</a:t>
            </a:r>
            <a:r>
              <a:rPr lang="en-US" sz="800" dirty="0">
                <a:latin typeface="Consolas" panose="020B0609020204030204" pitchFamily="49" charset="0"/>
              </a:rPr>
              <a:t>4462a96cc7c052025f2bf25008f9b84f0f1c19b5a91a9a970e04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root@ubuntu</a:t>
            </a:r>
            <a:r>
              <a:rPr lang="en-US" sz="800" dirty="0">
                <a:latin typeface="Consolas" panose="020B0609020204030204" pitchFamily="49" charset="0"/>
              </a:rPr>
              <a:t>:/</a:t>
            </a:r>
            <a:r>
              <a:rPr lang="en-US" sz="800" dirty="0" err="1">
                <a:latin typeface="Consolas" panose="020B0609020204030204" pitchFamily="49" charset="0"/>
              </a:rPr>
              <a:t>var</a:t>
            </a:r>
            <a:r>
              <a:rPr lang="en-US" sz="800" dirty="0">
                <a:latin typeface="Consolas" panose="020B0609020204030204" pitchFamily="49" charset="0"/>
              </a:rPr>
              <a:t>/lib/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# cat image/</a:t>
            </a:r>
            <a:r>
              <a:rPr lang="en-US" sz="800" dirty="0" err="1">
                <a:latin typeface="Consolas" panose="020B0609020204030204" pitchFamily="49" charset="0"/>
              </a:rPr>
              <a:t>aufs</a:t>
            </a:r>
            <a:r>
              <a:rPr lang="en-US" sz="800" dirty="0">
                <a:latin typeface="Consolas" panose="020B0609020204030204" pitchFamily="49" charset="0"/>
              </a:rPr>
              <a:t>/</a:t>
            </a:r>
            <a:r>
              <a:rPr lang="en-US" sz="800" dirty="0" err="1">
                <a:latin typeface="Consolas" panose="020B0609020204030204" pitchFamily="49" charset="0"/>
              </a:rPr>
              <a:t>layerdb</a:t>
            </a:r>
            <a:r>
              <a:rPr lang="en-US" sz="800" dirty="0">
                <a:latin typeface="Consolas" panose="020B0609020204030204" pitchFamily="49" charset="0"/>
              </a:rPr>
              <a:t>/mounts/</a:t>
            </a:r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9c0539b42b4c</a:t>
            </a:r>
            <a:r>
              <a:rPr lang="en-US" sz="800" dirty="0">
                <a:latin typeface="Consolas" panose="020B0609020204030204" pitchFamily="49" charset="0"/>
              </a:rPr>
              <a:t>dd44a3d5b7ab3c969b218d4de165279e44015ecab6e0c7fdc245/</a:t>
            </a:r>
            <a:r>
              <a:rPr lang="en-US" sz="800" dirty="0" err="1">
                <a:latin typeface="Consolas" panose="020B0609020204030204" pitchFamily="49" charset="0"/>
              </a:rPr>
              <a:t>init</a:t>
            </a:r>
            <a:r>
              <a:rPr lang="en-US" sz="800" dirty="0">
                <a:latin typeface="Consolas" panose="020B0609020204030204" pitchFamily="49" charset="0"/>
              </a:rPr>
              <a:t>-id 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502ee477d7a6</a:t>
            </a:r>
            <a:r>
              <a:rPr lang="en-US" sz="800" dirty="0">
                <a:latin typeface="Consolas" panose="020B0609020204030204" pitchFamily="49" charset="0"/>
              </a:rPr>
              <a:t>4462a96cc7c052025f2bf25008f9b84f0f1c19b5a91a9a970e04</a:t>
            </a:r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-init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root@ubuntu</a:t>
            </a:r>
            <a:r>
              <a:rPr lang="en-US" sz="800" dirty="0">
                <a:latin typeface="Consolas" panose="020B0609020204030204" pitchFamily="49" charset="0"/>
              </a:rPr>
              <a:t>:/</a:t>
            </a:r>
            <a:r>
              <a:rPr lang="en-US" sz="800" dirty="0" err="1">
                <a:latin typeface="Consolas" panose="020B0609020204030204" pitchFamily="49" charset="0"/>
              </a:rPr>
              <a:t>var</a:t>
            </a:r>
            <a:r>
              <a:rPr lang="en-US" sz="800" dirty="0">
                <a:latin typeface="Consolas" panose="020B0609020204030204" pitchFamily="49" charset="0"/>
              </a:rPr>
              <a:t>/lib/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# cat image/</a:t>
            </a:r>
            <a:r>
              <a:rPr lang="en-US" sz="800" dirty="0" err="1">
                <a:latin typeface="Consolas" panose="020B0609020204030204" pitchFamily="49" charset="0"/>
              </a:rPr>
              <a:t>aufs</a:t>
            </a:r>
            <a:r>
              <a:rPr lang="en-US" sz="800" dirty="0">
                <a:latin typeface="Consolas" panose="020B0609020204030204" pitchFamily="49" charset="0"/>
              </a:rPr>
              <a:t>/</a:t>
            </a:r>
            <a:r>
              <a:rPr lang="en-US" sz="800" dirty="0" err="1">
                <a:latin typeface="Consolas" panose="020B0609020204030204" pitchFamily="49" charset="0"/>
              </a:rPr>
              <a:t>layerdb</a:t>
            </a:r>
            <a:r>
              <a:rPr lang="en-US" sz="800" dirty="0">
                <a:latin typeface="Consolas" panose="020B0609020204030204" pitchFamily="49" charset="0"/>
              </a:rPr>
              <a:t>/mounts/</a:t>
            </a:r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9c0539b42b4c</a:t>
            </a:r>
            <a:r>
              <a:rPr lang="en-US" sz="800" dirty="0">
                <a:latin typeface="Consolas" panose="020B0609020204030204" pitchFamily="49" charset="0"/>
              </a:rPr>
              <a:t>dd44a3d5b7ab3c969b218d4de165279e44015ecab6e0c7fdc245/parent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sha256:</a:t>
            </a:r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400844ac32a0beb2184bb766eb6d922cf0e55a87e9b89017a7d7c8a0677c17bd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root@ubuntu</a:t>
            </a:r>
            <a:r>
              <a:rPr lang="en-US" sz="800" dirty="0">
                <a:latin typeface="Consolas" panose="020B0609020204030204" pitchFamily="49" charset="0"/>
              </a:rPr>
              <a:t>:/</a:t>
            </a:r>
            <a:r>
              <a:rPr lang="en-US" sz="800" dirty="0" err="1">
                <a:latin typeface="Consolas" panose="020B0609020204030204" pitchFamily="49" charset="0"/>
              </a:rPr>
              <a:t>var</a:t>
            </a:r>
            <a:r>
              <a:rPr lang="en-US" sz="800" dirty="0">
                <a:latin typeface="Consolas" panose="020B0609020204030204" pitchFamily="49" charset="0"/>
              </a:rPr>
              <a:t>/lib/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# ls -l image/</a:t>
            </a:r>
            <a:r>
              <a:rPr lang="en-US" sz="800" dirty="0" err="1">
                <a:latin typeface="Consolas" panose="020B0609020204030204" pitchFamily="49" charset="0"/>
              </a:rPr>
              <a:t>aufs</a:t>
            </a:r>
            <a:r>
              <a:rPr lang="en-US" sz="800" dirty="0">
                <a:latin typeface="Consolas" panose="020B0609020204030204" pitchFamily="49" charset="0"/>
              </a:rPr>
              <a:t>/</a:t>
            </a:r>
            <a:r>
              <a:rPr lang="en-US" sz="800" dirty="0" err="1">
                <a:latin typeface="Consolas" panose="020B0609020204030204" pitchFamily="49" charset="0"/>
              </a:rPr>
              <a:t>layerdb</a:t>
            </a:r>
            <a:r>
              <a:rPr lang="en-US" sz="800" dirty="0">
                <a:latin typeface="Consolas" panose="020B0609020204030204" pitchFamily="49" charset="0"/>
              </a:rPr>
              <a:t>/sha256/</a:t>
            </a:r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400844ac32a0beb2184bb766eb6d922cf0e55a87e9b89017a7d7c8a0677c17bd</a:t>
            </a:r>
          </a:p>
          <a:p>
            <a:r>
              <a:rPr lang="en-US" sz="800" dirty="0">
                <a:latin typeface="Consolas" panose="020B0609020204030204" pitchFamily="49" charset="0"/>
              </a:rPr>
              <a:t>total 20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64 Apr 17 15:27 cache-id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71 Apr 17 15:27 diff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71 Apr 17 15:27 parent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 1 Apr 17 15:27 size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82 Apr 17 15:27 tar-split.json.gz</a:t>
            </a:r>
          </a:p>
          <a:p>
            <a:r>
              <a:rPr lang="en-US" sz="800" dirty="0" err="1">
                <a:latin typeface="Consolas" panose="020B0609020204030204" pitchFamily="49" charset="0"/>
              </a:rPr>
              <a:t>root@ubuntu</a:t>
            </a:r>
            <a:r>
              <a:rPr lang="en-US" sz="800" dirty="0">
                <a:latin typeface="Consolas" panose="020B0609020204030204" pitchFamily="49" charset="0"/>
              </a:rPr>
              <a:t>:/</a:t>
            </a:r>
            <a:r>
              <a:rPr lang="en-US" sz="800" dirty="0" err="1">
                <a:latin typeface="Consolas" panose="020B0609020204030204" pitchFamily="49" charset="0"/>
              </a:rPr>
              <a:t>var</a:t>
            </a:r>
            <a:r>
              <a:rPr lang="en-US" sz="800" dirty="0">
                <a:latin typeface="Consolas" panose="020B0609020204030204" pitchFamily="49" charset="0"/>
              </a:rPr>
              <a:t>/lib/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# cat image/</a:t>
            </a:r>
            <a:r>
              <a:rPr lang="en-US" sz="800" dirty="0" err="1">
                <a:latin typeface="Consolas" panose="020B0609020204030204" pitchFamily="49" charset="0"/>
              </a:rPr>
              <a:t>aufs</a:t>
            </a:r>
            <a:r>
              <a:rPr lang="en-US" sz="800" dirty="0">
                <a:latin typeface="Consolas" panose="020B0609020204030204" pitchFamily="49" charset="0"/>
              </a:rPr>
              <a:t>/</a:t>
            </a:r>
            <a:r>
              <a:rPr lang="en-US" sz="800" dirty="0" err="1">
                <a:latin typeface="Consolas" panose="020B0609020204030204" pitchFamily="49" charset="0"/>
              </a:rPr>
              <a:t>layerdb</a:t>
            </a:r>
            <a:r>
              <a:rPr lang="en-US" sz="800" dirty="0">
                <a:latin typeface="Consolas" panose="020B0609020204030204" pitchFamily="49" charset="0"/>
              </a:rPr>
              <a:t>/sha256/</a:t>
            </a:r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400844ac32a0beb2184bb766eb6d922cf0e55a87e9b89017a7d7c8a0677c17bd</a:t>
            </a:r>
            <a:r>
              <a:rPr lang="en-US" sz="800" dirty="0">
                <a:latin typeface="Consolas" panose="020B0609020204030204" pitchFamily="49" charset="0"/>
              </a:rPr>
              <a:t>/cache-id 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37420a3a62ad9454c05be6e60c582f500f0e9dba701ba3de347a65c1647a7fff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endParaRPr lang="en-US" sz="800" dirty="0" smtClean="0">
              <a:latin typeface="Consolas" panose="020B0609020204030204" pitchFamily="49" charset="0"/>
            </a:endParaRPr>
          </a:p>
          <a:p>
            <a:r>
              <a:rPr lang="en-US" sz="800" dirty="0" err="1" smtClean="0">
                <a:latin typeface="Consolas" panose="020B0609020204030204" pitchFamily="49" charset="0"/>
              </a:rPr>
              <a:t>root@ubuntu</a:t>
            </a:r>
            <a:r>
              <a:rPr lang="en-US" sz="800" dirty="0">
                <a:latin typeface="Consolas" panose="020B0609020204030204" pitchFamily="49" charset="0"/>
              </a:rPr>
              <a:t>:/</a:t>
            </a:r>
            <a:r>
              <a:rPr lang="en-US" sz="800" dirty="0" err="1">
                <a:latin typeface="Consolas" panose="020B0609020204030204" pitchFamily="49" charset="0"/>
              </a:rPr>
              <a:t>var</a:t>
            </a:r>
            <a:r>
              <a:rPr lang="en-US" sz="800" dirty="0">
                <a:latin typeface="Consolas" panose="020B0609020204030204" pitchFamily="49" charset="0"/>
              </a:rPr>
              <a:t>/lib/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# cat image/</a:t>
            </a:r>
            <a:r>
              <a:rPr lang="en-US" sz="800" dirty="0" err="1">
                <a:latin typeface="Consolas" panose="020B0609020204030204" pitchFamily="49" charset="0"/>
              </a:rPr>
              <a:t>aufs</a:t>
            </a:r>
            <a:r>
              <a:rPr lang="en-US" sz="800" dirty="0">
                <a:latin typeface="Consolas" panose="020B0609020204030204" pitchFamily="49" charset="0"/>
              </a:rPr>
              <a:t>/</a:t>
            </a:r>
            <a:r>
              <a:rPr lang="en-US" sz="800" dirty="0" err="1">
                <a:latin typeface="Consolas" panose="020B0609020204030204" pitchFamily="49" charset="0"/>
              </a:rPr>
              <a:t>layerdb</a:t>
            </a:r>
            <a:r>
              <a:rPr lang="en-US" sz="800" dirty="0">
                <a:latin typeface="Consolas" panose="020B0609020204030204" pitchFamily="49" charset="0"/>
              </a:rPr>
              <a:t>/sha256/</a:t>
            </a:r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400844ac32a0beb2184bb766eb6d922cf0e55a87e9b89017a7d7c8a0677c17bd</a:t>
            </a:r>
            <a:r>
              <a:rPr lang="en-US" sz="800" dirty="0">
                <a:latin typeface="Consolas" panose="020B0609020204030204" pitchFamily="49" charset="0"/>
              </a:rPr>
              <a:t>/parent</a:t>
            </a:r>
          </a:p>
          <a:p>
            <a:r>
              <a:rPr lang="en-US" sz="800" dirty="0" smtClean="0">
                <a:latin typeface="Consolas" panose="020B0609020204030204" pitchFamily="49" charset="0"/>
              </a:rPr>
              <a:t>sha256:</a:t>
            </a:r>
            <a:r>
              <a:rPr lang="en-US" sz="8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312751f456c3a5927bb8762459eb1488f8d31dd9dc1299df82e7de0da5cfe48b</a:t>
            </a:r>
            <a:endParaRPr lang="en-US" sz="8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</a:rPr>
              <a:t>root@ubuntu</a:t>
            </a:r>
            <a:r>
              <a:rPr lang="en-US" sz="800" dirty="0">
                <a:latin typeface="Consolas" panose="020B0609020204030204" pitchFamily="49" charset="0"/>
              </a:rPr>
              <a:t>:/</a:t>
            </a:r>
            <a:r>
              <a:rPr lang="en-US" sz="800" dirty="0" err="1">
                <a:latin typeface="Consolas" panose="020B0609020204030204" pitchFamily="49" charset="0"/>
              </a:rPr>
              <a:t>var</a:t>
            </a:r>
            <a:r>
              <a:rPr lang="en-US" sz="800" dirty="0">
                <a:latin typeface="Consolas" panose="020B0609020204030204" pitchFamily="49" charset="0"/>
              </a:rPr>
              <a:t>/lib/</a:t>
            </a:r>
            <a:r>
              <a:rPr lang="en-US" sz="800" dirty="0" err="1">
                <a:latin typeface="Consolas" panose="020B0609020204030204" pitchFamily="49" charset="0"/>
              </a:rPr>
              <a:t>docker</a:t>
            </a:r>
            <a:r>
              <a:rPr lang="en-US" sz="800" dirty="0">
                <a:latin typeface="Consolas" panose="020B0609020204030204" pitchFamily="49" charset="0"/>
              </a:rPr>
              <a:t># ls -l image/</a:t>
            </a:r>
            <a:r>
              <a:rPr lang="en-US" sz="800" dirty="0" err="1">
                <a:latin typeface="Consolas" panose="020B0609020204030204" pitchFamily="49" charset="0"/>
              </a:rPr>
              <a:t>aufs</a:t>
            </a:r>
            <a:r>
              <a:rPr lang="en-US" sz="800" dirty="0">
                <a:latin typeface="Consolas" panose="020B0609020204030204" pitchFamily="49" charset="0"/>
              </a:rPr>
              <a:t>/</a:t>
            </a:r>
            <a:r>
              <a:rPr lang="en-US" sz="800" dirty="0" err="1">
                <a:latin typeface="Consolas" panose="020B0609020204030204" pitchFamily="49" charset="0"/>
              </a:rPr>
              <a:t>layerdb</a:t>
            </a:r>
            <a:r>
              <a:rPr lang="en-US" sz="800" dirty="0">
                <a:latin typeface="Consolas" panose="020B0609020204030204" pitchFamily="49" charset="0"/>
              </a:rPr>
              <a:t>/sha256/</a:t>
            </a:r>
            <a:r>
              <a:rPr 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312751f456c3a5927bb8762459eb1488f8d31dd9dc1299df82e7de0da5cfe48b</a:t>
            </a:r>
          </a:p>
          <a:p>
            <a:r>
              <a:rPr lang="en-US" sz="800" dirty="0">
                <a:latin typeface="Consolas" panose="020B0609020204030204" pitchFamily="49" charset="0"/>
              </a:rPr>
              <a:t>total 20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64 Apr 17 15:27 cache-id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71 Apr 17 15:27 diff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71 Apr 17 15:27 parent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 1 Apr 17 15:27 size</a:t>
            </a:r>
          </a:p>
          <a:p>
            <a:r>
              <a:rPr lang="en-US" sz="800" dirty="0">
                <a:latin typeface="Consolas" panose="020B0609020204030204" pitchFamily="49" charset="0"/>
              </a:rPr>
              <a:t>-</a:t>
            </a:r>
            <a:r>
              <a:rPr lang="en-US" sz="800" dirty="0" err="1">
                <a:latin typeface="Consolas" panose="020B0609020204030204" pitchFamily="49" charset="0"/>
              </a:rPr>
              <a:t>rw</a:t>
            </a:r>
            <a:r>
              <a:rPr lang="en-US" sz="800" dirty="0">
                <a:latin typeface="Consolas" panose="020B0609020204030204" pitchFamily="49" charset="0"/>
              </a:rPr>
              <a:t>-r--r-- 1 root </a:t>
            </a:r>
            <a:r>
              <a:rPr lang="en-US" sz="800" dirty="0" err="1">
                <a:latin typeface="Consolas" panose="020B0609020204030204" pitchFamily="49" charset="0"/>
              </a:rPr>
              <a:t>root</a:t>
            </a:r>
            <a:r>
              <a:rPr lang="en-US" sz="800" dirty="0">
                <a:latin typeface="Consolas" panose="020B0609020204030204" pitchFamily="49" charset="0"/>
              </a:rPr>
              <a:t> 82 Apr 17 15:27 </a:t>
            </a:r>
            <a:r>
              <a:rPr lang="en-US" sz="800" dirty="0" smtClean="0">
                <a:latin typeface="Consolas" panose="020B0609020204030204" pitchFamily="49" charset="0"/>
              </a:rPr>
              <a:t>tar-split.json.gz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60" y="53053"/>
            <a:ext cx="7315200" cy="6327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images directory (v1.10+)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19" y="685801"/>
            <a:ext cx="6329681" cy="16763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Image file system layers are stored in the </a:t>
            </a:r>
            <a:r>
              <a:rPr lang="en-US" dirty="0"/>
              <a:t>D</a:t>
            </a:r>
            <a:r>
              <a:rPr lang="en-US" dirty="0" smtClean="0"/>
              <a:t>ocker Engine’s working directory</a:t>
            </a:r>
          </a:p>
          <a:p>
            <a:pPr lvl="1"/>
            <a:r>
              <a:rPr lang="en-US" dirty="0" smtClean="0"/>
              <a:t>In our Ubuntu lab system: /</a:t>
            </a:r>
            <a:r>
              <a:rPr lang="en-US" dirty="0" err="1" smtClean="0"/>
              <a:t>var</a:t>
            </a:r>
            <a:r>
              <a:rPr lang="en-US" dirty="0" smtClean="0"/>
              <a:t>/lib/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aufs</a:t>
            </a:r>
            <a:endParaRPr lang="en-US" dirty="0" smtClean="0"/>
          </a:p>
          <a:p>
            <a:r>
              <a:rPr lang="en-US" dirty="0" smtClean="0"/>
              <a:t>Image metadata map layer SHA hashes to </a:t>
            </a:r>
            <a:br>
              <a:rPr lang="en-US" dirty="0" smtClean="0"/>
            </a:br>
            <a:r>
              <a:rPr lang="en-US" dirty="0" smtClean="0"/>
              <a:t>cache-ids which point to the local layer cache</a:t>
            </a:r>
          </a:p>
          <a:p>
            <a:pPr lvl="1"/>
            <a:r>
              <a:rPr lang="en-US" dirty="0" smtClean="0"/>
              <a:t>In our Ubuntu system: /</a:t>
            </a:r>
            <a:r>
              <a:rPr lang="en-US" dirty="0" err="1" smtClean="0"/>
              <a:t>var</a:t>
            </a:r>
            <a:r>
              <a:rPr lang="en-US" dirty="0" smtClean="0"/>
              <a:t>/lib/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aufs</a:t>
            </a:r>
            <a:r>
              <a:rPr lang="en-US" dirty="0" smtClean="0"/>
              <a:t>/diff</a:t>
            </a:r>
          </a:p>
          <a:p>
            <a:pPr lvl="1"/>
            <a:r>
              <a:rPr lang="en-US" dirty="0" smtClean="0"/>
              <a:t>Diffs include the files and directories that make</a:t>
            </a:r>
            <a:br>
              <a:rPr lang="en-US" dirty="0" smtClean="0"/>
            </a:br>
            <a:r>
              <a:rPr lang="en-US" dirty="0" smtClean="0"/>
              <a:t>up the layer in question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93457"/>
            <a:ext cx="4514003" cy="26734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20" name="Straight Arrow Connector 19"/>
          <p:cNvCxnSpPr/>
          <p:nvPr/>
        </p:nvCxnSpPr>
        <p:spPr>
          <a:xfrm flipV="1">
            <a:off x="838200" y="2207966"/>
            <a:ext cx="5410200" cy="1754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38400" y="2106944"/>
            <a:ext cx="3352800" cy="1369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69665" y="3595238"/>
            <a:ext cx="1466003" cy="28007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 smtClean="0"/>
              <a:t>Mount layer</a:t>
            </a:r>
            <a:r>
              <a:rPr lang="en-US" sz="1100" dirty="0" smtClean="0"/>
              <a:t>: the writable container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 err="1" smtClean="0"/>
              <a:t>Init</a:t>
            </a:r>
            <a:r>
              <a:rPr lang="en-US" sz="1100" b="1" dirty="0" smtClean="0"/>
              <a:t> layer</a:t>
            </a:r>
            <a:r>
              <a:rPr lang="en-US" sz="1100" dirty="0" smtClean="0"/>
              <a:t>: container setup added by </a:t>
            </a:r>
            <a:r>
              <a:rPr lang="en-US" sz="1100" dirty="0" err="1" smtClean="0"/>
              <a:t>docker</a:t>
            </a:r>
            <a:endParaRPr lang="en-US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 smtClean="0"/>
              <a:t>Parent layer</a:t>
            </a:r>
            <a:r>
              <a:rPr lang="en-US" sz="1100" dirty="0" smtClean="0"/>
              <a:t>: the image parent 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b="1" dirty="0" smtClean="0"/>
              <a:t>Cache-id</a:t>
            </a:r>
            <a:r>
              <a:rPr lang="en-US" sz="1100" dirty="0" smtClean="0"/>
              <a:t>: Images reference their filesystem layers via cache-id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5204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7391400" cy="618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Filesystem</a:t>
            </a:r>
            <a:r>
              <a:rPr lang="en-US" dirty="0" smtClean="0"/>
              <a:t> </a:t>
            </a:r>
            <a:r>
              <a:rPr lang="en-US" dirty="0" err="1" smtClean="0"/>
              <a:t>Backends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56315"/>
            <a:ext cx="8801100" cy="620168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Docker depends on the </a:t>
            </a:r>
            <a:r>
              <a:rPr lang="en-US" dirty="0"/>
              <a:t>efficient use of layered images </a:t>
            </a:r>
            <a:endParaRPr lang="en-US" dirty="0" smtClean="0"/>
          </a:p>
          <a:p>
            <a:pPr lvl="1"/>
            <a:r>
              <a:rPr lang="en-US" dirty="0" smtClean="0"/>
              <a:t>Various file system </a:t>
            </a:r>
            <a:r>
              <a:rPr lang="en-US" dirty="0"/>
              <a:t>features in the </a:t>
            </a:r>
            <a:r>
              <a:rPr lang="en-US" dirty="0" smtClean="0"/>
              <a:t>kernel implement file system layering</a:t>
            </a:r>
          </a:p>
          <a:p>
            <a:r>
              <a:rPr lang="en-US" dirty="0" smtClean="0"/>
              <a:t>Each container </a:t>
            </a:r>
            <a:r>
              <a:rPr lang="en-US" dirty="0"/>
              <a:t>has two </a:t>
            </a:r>
            <a:r>
              <a:rPr lang="en-US" dirty="0" smtClean="0"/>
              <a:t>layers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smtClean="0"/>
              <a:t>layer, whose parent is the container’s specified </a:t>
            </a:r>
            <a:r>
              <a:rPr lang="en-US" dirty="0"/>
              <a:t>image </a:t>
            </a:r>
            <a:r>
              <a:rPr lang="en-US" dirty="0" smtClean="0"/>
              <a:t>(RO operational </a:t>
            </a:r>
            <a:r>
              <a:rPr lang="en-US" dirty="0"/>
              <a:t>data)</a:t>
            </a:r>
            <a:endParaRPr lang="en-US" dirty="0" smtClean="0"/>
          </a:p>
          <a:p>
            <a:pPr lvl="2"/>
            <a:r>
              <a:rPr lang="en-US" dirty="0" smtClean="0"/>
              <a:t>Contains /</a:t>
            </a:r>
            <a:r>
              <a:rPr lang="en-US" dirty="0" err="1" smtClean="0"/>
              <a:t>etc</a:t>
            </a:r>
            <a:r>
              <a:rPr lang="en-US" dirty="0" smtClean="0"/>
              <a:t>/hosts, /</a:t>
            </a:r>
            <a:r>
              <a:rPr lang="en-US" dirty="0" err="1" smtClean="0"/>
              <a:t>etc</a:t>
            </a:r>
            <a:r>
              <a:rPr lang="en-US" dirty="0" smtClean="0"/>
              <a:t>/hostname and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resolv.conf</a:t>
            </a:r>
            <a:r>
              <a:rPr lang="en-US" dirty="0" smtClean="0"/>
              <a:t> as well as the Docker configured /dev directory</a:t>
            </a:r>
          </a:p>
          <a:p>
            <a:pPr lvl="1"/>
            <a:r>
              <a:rPr lang="en-US" dirty="0" smtClean="0"/>
              <a:t>A child of </a:t>
            </a:r>
            <a:r>
              <a:rPr lang="en-US" dirty="0" err="1" smtClean="0"/>
              <a:t>init</a:t>
            </a:r>
            <a:r>
              <a:rPr lang="en-US" dirty="0" smtClean="0"/>
              <a:t> which contains normal container content (RW application data)</a:t>
            </a:r>
          </a:p>
          <a:p>
            <a:r>
              <a:rPr lang="en-US" dirty="0" smtClean="0"/>
              <a:t>Committing a container creates a new image based on the container layer with the original image as the parent</a:t>
            </a:r>
          </a:p>
          <a:p>
            <a:r>
              <a:rPr lang="en-US" dirty="0" smtClean="0"/>
              <a:t>Docker filesystem </a:t>
            </a:r>
            <a:r>
              <a:rPr lang="en-US" dirty="0" err="1" smtClean="0"/>
              <a:t>backends</a:t>
            </a:r>
            <a:r>
              <a:rPr lang="en-US" dirty="0" smtClean="0"/>
              <a:t> (listed in Docker preference order):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OverlayFS</a:t>
            </a:r>
            <a:r>
              <a:rPr lang="en-US" dirty="0" smtClean="0"/>
              <a:t> - implements union mount for other FS</a:t>
            </a:r>
          </a:p>
          <a:p>
            <a:pPr lvl="2"/>
            <a:r>
              <a:rPr lang="en-US" dirty="0" smtClean="0"/>
              <a:t>Introduced in kernel 3.18</a:t>
            </a:r>
          </a:p>
          <a:p>
            <a:pPr lvl="2"/>
            <a:r>
              <a:rPr lang="en-US" dirty="0" smtClean="0"/>
              <a:t>Very fast, designed for SSDs and hybrids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aufs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“Advanced </a:t>
            </a:r>
            <a:r>
              <a:rPr lang="en-US" dirty="0"/>
              <a:t>multi layered </a:t>
            </a:r>
            <a:r>
              <a:rPr lang="en-US" dirty="0" smtClean="0"/>
              <a:t>Unification </a:t>
            </a:r>
            <a:r>
              <a:rPr lang="en-US" dirty="0" err="1" smtClean="0"/>
              <a:t>FileSystem</a:t>
            </a:r>
            <a:r>
              <a:rPr lang="en-US" dirty="0"/>
              <a:t>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stores layers as directories with </a:t>
            </a:r>
            <a:r>
              <a:rPr lang="en-US" dirty="0" err="1" smtClean="0"/>
              <a:t>aufs</a:t>
            </a:r>
            <a:r>
              <a:rPr lang="en-US" dirty="0" smtClean="0"/>
              <a:t> metadata</a:t>
            </a:r>
          </a:p>
          <a:p>
            <a:pPr lvl="2"/>
            <a:r>
              <a:rPr lang="en-US" dirty="0" smtClean="0"/>
              <a:t>FILE level scheme with shared storage</a:t>
            </a:r>
          </a:p>
          <a:p>
            <a:pPr lvl="2"/>
            <a:r>
              <a:rPr lang="en-US" dirty="0" smtClean="0"/>
              <a:t>Default </a:t>
            </a:r>
            <a:r>
              <a:rPr lang="en-US" dirty="0" smtClean="0">
                <a:solidFill>
                  <a:srgbClr val="00B050"/>
                </a:solidFill>
              </a:rPr>
              <a:t>Ubuntu</a:t>
            </a:r>
            <a:r>
              <a:rPr lang="en-US" dirty="0" smtClean="0"/>
              <a:t> but not widely supported on RHEL</a:t>
            </a:r>
          </a:p>
          <a:p>
            <a:pPr lvl="2"/>
            <a:r>
              <a:rPr lang="en-US" dirty="0" smtClean="0"/>
              <a:t>Originally limited to 42 layers, now 127 (the 127 limit</a:t>
            </a:r>
            <a:br>
              <a:rPr lang="en-US" dirty="0" smtClean="0"/>
            </a:br>
            <a:r>
              <a:rPr lang="en-US" dirty="0" smtClean="0"/>
              <a:t>applies to all drivers as of Docker 0.7.2)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btrfs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uses file system level snapshotting </a:t>
            </a:r>
          </a:p>
          <a:p>
            <a:pPr lvl="2"/>
            <a:r>
              <a:rPr lang="en-US" dirty="0" smtClean="0"/>
              <a:t>BLOCK level scheme with shared storage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/lib/</a:t>
            </a:r>
            <a:r>
              <a:rPr lang="en-US" dirty="0" err="1" smtClean="0"/>
              <a:t>docker</a:t>
            </a:r>
            <a:r>
              <a:rPr lang="en-US" dirty="0" smtClean="0"/>
              <a:t> must be on a </a:t>
            </a:r>
            <a:r>
              <a:rPr lang="en-US" dirty="0" err="1" smtClean="0"/>
              <a:t>btrfs</a:t>
            </a:r>
            <a:r>
              <a:rPr lang="en-US" dirty="0" smtClean="0"/>
              <a:t> file system, layers </a:t>
            </a:r>
            <a:br>
              <a:rPr lang="en-US" dirty="0" smtClean="0"/>
            </a:br>
            <a:r>
              <a:rPr lang="en-US" dirty="0" smtClean="0"/>
              <a:t>stored as sub-volumes in /</a:t>
            </a:r>
            <a:r>
              <a:rPr lang="en-US" dirty="0" err="1" smtClean="0"/>
              <a:t>var</a:t>
            </a:r>
            <a:r>
              <a:rPr lang="en-US" dirty="0" smtClean="0"/>
              <a:t>/lib/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btrfs</a:t>
            </a:r>
            <a:r>
              <a:rPr lang="en-US" dirty="0" smtClean="0"/>
              <a:t>/</a:t>
            </a:r>
            <a:r>
              <a:rPr lang="en-US" dirty="0" err="1" smtClean="0"/>
              <a:t>subvolumes</a:t>
            </a:r>
            <a:endParaRPr lang="en-US" dirty="0" smtClean="0"/>
          </a:p>
          <a:p>
            <a:pPr lvl="2"/>
            <a:r>
              <a:rPr lang="en-US" dirty="0" smtClean="0"/>
              <a:t>Default on </a:t>
            </a:r>
            <a:r>
              <a:rPr lang="en-US" dirty="0" smtClean="0">
                <a:solidFill>
                  <a:srgbClr val="00B050"/>
                </a:solidFill>
              </a:rPr>
              <a:t>SUSE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devicemapper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- uses device-mapper thin provisioning </a:t>
            </a:r>
            <a:br>
              <a:rPr lang="en-US" dirty="0" smtClean="0"/>
            </a:br>
            <a:r>
              <a:rPr lang="en-US" dirty="0" smtClean="0"/>
              <a:t>module (</a:t>
            </a:r>
            <a:r>
              <a:rPr lang="en-US" dirty="0" err="1" smtClean="0"/>
              <a:t>dm-thinp</a:t>
            </a:r>
            <a:r>
              <a:rPr lang="en-US" dirty="0" smtClean="0"/>
              <a:t>) to implement layers</a:t>
            </a:r>
          </a:p>
          <a:p>
            <a:pPr lvl="2"/>
            <a:r>
              <a:rPr lang="en-US" dirty="0" smtClean="0"/>
              <a:t>Default on </a:t>
            </a:r>
            <a:r>
              <a:rPr lang="en-US" dirty="0" smtClean="0">
                <a:solidFill>
                  <a:srgbClr val="00B050"/>
                </a:solidFill>
              </a:rPr>
              <a:t>RHEL</a:t>
            </a:r>
            <a:r>
              <a:rPr lang="en-US" dirty="0" smtClean="0"/>
              <a:t> systems</a:t>
            </a:r>
          </a:p>
          <a:p>
            <a:pPr lvl="2"/>
            <a:r>
              <a:rPr lang="en-US" dirty="0" smtClean="0"/>
              <a:t>BLOCK level scheme with shared storage</a:t>
            </a:r>
          </a:p>
          <a:p>
            <a:pPr lvl="2"/>
            <a:r>
              <a:rPr lang="en-US" dirty="0" smtClean="0"/>
              <a:t>Device-mapper is the kernel part of the LVM2 system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vfs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universally supported but slow and inefficient</a:t>
            </a:r>
          </a:p>
          <a:p>
            <a:pPr lvl="2"/>
            <a:r>
              <a:rPr lang="en-US" dirty="0"/>
              <a:t>FILE level </a:t>
            </a:r>
            <a:r>
              <a:rPr lang="en-US" dirty="0" smtClean="0"/>
              <a:t>scheme with no shared storage</a:t>
            </a:r>
            <a:endParaRPr lang="en-US" dirty="0"/>
          </a:p>
          <a:p>
            <a:pPr lvl="2"/>
            <a:r>
              <a:rPr lang="en-US" dirty="0" smtClean="0"/>
              <a:t>Each </a:t>
            </a:r>
            <a:r>
              <a:rPr lang="en-US" dirty="0"/>
              <a:t>layer is </a:t>
            </a:r>
            <a:r>
              <a:rPr lang="en-US" dirty="0" smtClean="0"/>
              <a:t>a </a:t>
            </a:r>
            <a:r>
              <a:rPr lang="en-US" dirty="0"/>
              <a:t>separate </a:t>
            </a:r>
            <a:r>
              <a:rPr lang="en-US" dirty="0" smtClean="0"/>
              <a:t>directory with a </a:t>
            </a:r>
            <a:r>
              <a:rPr lang="en-US" dirty="0"/>
              <a:t>deep copy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its parent (no COW)</a:t>
            </a:r>
          </a:p>
          <a:p>
            <a:r>
              <a:rPr lang="en-US" dirty="0" smtClean="0"/>
              <a:t>Container Independent Volumes </a:t>
            </a:r>
          </a:p>
          <a:p>
            <a:pPr lvl="1"/>
            <a:r>
              <a:rPr lang="en-US" dirty="0" smtClean="0"/>
              <a:t>Write-heavy I/O (databases, logs, etc.) may be </a:t>
            </a:r>
            <a:r>
              <a:rPr lang="en-US" dirty="0"/>
              <a:t>done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 normal host volume eliminating unnecessary </a:t>
            </a:r>
            <a:br>
              <a:rPr lang="en-US" dirty="0" smtClean="0"/>
            </a:br>
            <a:r>
              <a:rPr lang="en-US" dirty="0" smtClean="0"/>
              <a:t>storage backend overhead</a:t>
            </a:r>
          </a:p>
          <a:p>
            <a:pPr lvl="1"/>
            <a:r>
              <a:rPr lang="en-US" dirty="0" smtClean="0"/>
              <a:t>Host volumes can be accessed across </a:t>
            </a:r>
            <a:br>
              <a:rPr lang="en-US" dirty="0" smtClean="0"/>
            </a:br>
            <a:r>
              <a:rPr lang="en-US" dirty="0" smtClean="0"/>
              <a:t>multiple concurrent containers</a:t>
            </a:r>
          </a:p>
          <a:p>
            <a:pPr lvl="2"/>
            <a:r>
              <a:rPr lang="en-US" dirty="0" smtClean="0"/>
              <a:t>Like a SAN without the network overhead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1771" y="177544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2" name="Picture 2" descr="http://www.markus-gattol.name/misc/mm/si/content/lvm_df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737" y="5791200"/>
            <a:ext cx="2805063" cy="9906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Picture 4" descr="20140819-container-create-destroy-1000-containers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133600"/>
            <a:ext cx="4963835" cy="25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81800" y="2362200"/>
            <a:ext cx="2286000" cy="8002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Create 1000 Apache containers, then destroy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Standalone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With Host Volume attached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7010400" y="3162419"/>
            <a:ext cx="2057400" cy="600164"/>
          </a:xfrm>
          <a:prstGeom prst="rect">
            <a:avLst/>
          </a:prstGeom>
          <a:gradFill>
            <a:gsLst>
              <a:gs pos="0">
                <a:schemeClr val="accent2">
                  <a:tint val="96000"/>
                  <a:satMod val="130000"/>
                  <a:lumMod val="114000"/>
                </a:schemeClr>
              </a:gs>
              <a:gs pos="60000">
                <a:schemeClr val="accent2">
                  <a:tint val="100000"/>
                  <a:satMod val="106000"/>
                  <a:lumMod val="110000"/>
                </a:schemeClr>
              </a:gs>
              <a:gs pos="100000">
                <a:schemeClr val="accent2"/>
              </a:gs>
            </a:gsLst>
            <a:lin ang="540000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loop-</a:t>
            </a:r>
            <a:r>
              <a:rPr lang="en-US" sz="1100" dirty="0" err="1" smtClean="0"/>
              <a:t>lvm</a:t>
            </a:r>
            <a:r>
              <a:rPr lang="en-US" sz="1100" dirty="0" smtClean="0"/>
              <a:t> adds a file system loop device over </a:t>
            </a:r>
            <a:r>
              <a:rPr lang="en-US" sz="1100" dirty="0" err="1" smtClean="0"/>
              <a:t>dm-thinp</a:t>
            </a:r>
            <a:r>
              <a:rPr lang="en-US" sz="1100" dirty="0" smtClean="0"/>
              <a:t>, performance is similar to </a:t>
            </a:r>
            <a:r>
              <a:rPr lang="en-US" sz="1100" dirty="0" err="1" smtClean="0"/>
              <a:t>aufs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724400"/>
            <a:ext cx="4064618" cy="100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0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8295"/>
            <a:ext cx="7315200" cy="756106"/>
          </a:xfrm>
        </p:spPr>
        <p:txBody>
          <a:bodyPr/>
          <a:lstStyle/>
          <a:p>
            <a:r>
              <a:rPr lang="en-US" dirty="0" smtClean="0"/>
              <a:t>Driver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16424"/>
            <a:ext cx="7620000" cy="17016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</a:t>
            </a:r>
            <a:r>
              <a:rPr lang="en-US" dirty="0" smtClean="0"/>
              <a:t>consider </a:t>
            </a:r>
            <a:r>
              <a:rPr lang="en-US" dirty="0" err="1"/>
              <a:t>OverlayFS</a:t>
            </a:r>
            <a:r>
              <a:rPr lang="en-US" dirty="0"/>
              <a:t> </a:t>
            </a:r>
            <a:r>
              <a:rPr lang="en-US" dirty="0" smtClean="0"/>
              <a:t>1 &amp; 2 </a:t>
            </a:r>
            <a:r>
              <a:rPr lang="en-US" dirty="0" smtClean="0"/>
              <a:t>the </a:t>
            </a:r>
            <a:r>
              <a:rPr lang="en-US" dirty="0"/>
              <a:t>future of </a:t>
            </a:r>
            <a:r>
              <a:rPr lang="en-US" dirty="0" smtClean="0"/>
              <a:t>Docker </a:t>
            </a:r>
            <a:r>
              <a:rPr lang="en-US" dirty="0"/>
              <a:t>storage </a:t>
            </a:r>
            <a:endParaRPr lang="en-US" dirty="0" smtClean="0"/>
          </a:p>
          <a:p>
            <a:r>
              <a:rPr lang="en-US" dirty="0" smtClean="0"/>
              <a:t>Yet </a:t>
            </a:r>
            <a:r>
              <a:rPr lang="en-US" dirty="0"/>
              <a:t>it is less </a:t>
            </a:r>
            <a:r>
              <a:rPr lang="en-US" dirty="0" smtClean="0"/>
              <a:t>mature and less </a:t>
            </a:r>
            <a:r>
              <a:rPr lang="en-US" dirty="0"/>
              <a:t>stable than </a:t>
            </a:r>
            <a:r>
              <a:rPr lang="en-US" dirty="0" smtClean="0"/>
              <a:t> </a:t>
            </a:r>
            <a:r>
              <a:rPr lang="en-US" dirty="0" err="1" smtClean="0"/>
              <a:t>aufs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/>
              <a:t>devicemapper</a:t>
            </a:r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err="1" smtClean="0"/>
              <a:t>OverlayFS</a:t>
            </a:r>
            <a:r>
              <a:rPr lang="en-US" dirty="0" smtClean="0"/>
              <a:t> with </a:t>
            </a:r>
            <a:r>
              <a:rPr lang="en-US" dirty="0"/>
              <a:t>caution and expect to encounter more bugs and nuances than if you were using a more mature </a:t>
            </a:r>
            <a:r>
              <a:rPr lang="en-US" dirty="0" smtClean="0"/>
              <a:t>driver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 descr="https://docs.docker.com/engine/userguide/storagedriver/images/driver-pros-c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8" y="2718033"/>
            <a:ext cx="8841995" cy="40084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9" y="4732270"/>
            <a:ext cx="4964883" cy="19942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1769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4409"/>
            <a:ext cx="7315200" cy="766192"/>
          </a:xfrm>
        </p:spPr>
        <p:txBody>
          <a:bodyPr/>
          <a:lstStyle/>
          <a:p>
            <a:r>
              <a:rPr lang="en-US" dirty="0" smtClean="0"/>
              <a:t>Container deltas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674" y="1157183"/>
            <a:ext cx="3939685" cy="3059167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/lib/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aufs</a:t>
            </a:r>
            <a:r>
              <a:rPr lang="en-US" dirty="0" smtClean="0"/>
              <a:t>/diff</a:t>
            </a:r>
          </a:p>
          <a:p>
            <a:pPr lvl="1"/>
            <a:r>
              <a:rPr lang="en-US" dirty="0" smtClean="0"/>
              <a:t>Holds </a:t>
            </a:r>
            <a:r>
              <a:rPr lang="en-US" dirty="0"/>
              <a:t>A</a:t>
            </a:r>
            <a:r>
              <a:rPr lang="en-US" dirty="0" smtClean="0"/>
              <a:t>UFS copy on write (COW) data</a:t>
            </a:r>
          </a:p>
          <a:p>
            <a:pPr lvl="2"/>
            <a:r>
              <a:rPr lang="en-US" dirty="0" smtClean="0"/>
              <a:t>Files from any other layer which have been modified</a:t>
            </a:r>
          </a:p>
          <a:p>
            <a:pPr lvl="2"/>
            <a:r>
              <a:rPr lang="en-US" dirty="0" smtClean="0"/>
              <a:t>e.g. /</a:t>
            </a:r>
            <a:r>
              <a:rPr lang="en-US" dirty="0" err="1" smtClean="0"/>
              <a:t>etc</a:t>
            </a:r>
            <a:r>
              <a:rPr lang="en-US" dirty="0" smtClean="0"/>
              <a:t>/hostname</a:t>
            </a:r>
          </a:p>
          <a:p>
            <a:pPr lvl="1"/>
            <a:r>
              <a:rPr lang="en-US" dirty="0" smtClean="0"/>
              <a:t>Holds new files</a:t>
            </a:r>
          </a:p>
          <a:p>
            <a:pPr lvl="2"/>
            <a:r>
              <a:rPr lang="en-US" dirty="0" smtClean="0"/>
              <a:t>Specific to the container</a:t>
            </a:r>
          </a:p>
          <a:p>
            <a:pPr lvl="2"/>
            <a:r>
              <a:rPr lang="en-US" dirty="0" smtClean="0"/>
              <a:t>e.g. /</a:t>
            </a:r>
            <a:r>
              <a:rPr lang="en-US" dirty="0" err="1" smtClean="0"/>
              <a:t>myfile</a:t>
            </a:r>
            <a:r>
              <a:rPr lang="en-US" dirty="0" smtClean="0"/>
              <a:t> &amp; myfile2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4288"/>
          <a:stretch/>
        </p:blipFill>
        <p:spPr>
          <a:xfrm>
            <a:off x="210682" y="4572000"/>
            <a:ext cx="8780918" cy="2133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166107"/>
            <a:ext cx="4872037" cy="2961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Rectangle 8"/>
          <p:cNvSpPr/>
          <p:nvPr/>
        </p:nvSpPr>
        <p:spPr>
          <a:xfrm>
            <a:off x="7553567" y="2622290"/>
            <a:ext cx="447433" cy="12794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0" y="4869766"/>
            <a:ext cx="447433" cy="12794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76800" y="2650425"/>
            <a:ext cx="12192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99088" y="6044927"/>
            <a:ext cx="12192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4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4542"/>
            <a:ext cx="7315200" cy="1154097"/>
          </a:xfrm>
        </p:spPr>
        <p:txBody>
          <a:bodyPr/>
          <a:lstStyle/>
          <a:p>
            <a:r>
              <a:rPr lang="en-US" dirty="0" smtClean="0"/>
              <a:t>docker diff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39661"/>
            <a:ext cx="7315200" cy="298474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/>
                </a:solidFill>
              </a:rPr>
              <a:t>docker diff </a:t>
            </a:r>
            <a:r>
              <a:rPr lang="en-US" dirty="0" smtClean="0"/>
              <a:t>command can be used to view the changes in the container’s filesystem layer</a:t>
            </a:r>
          </a:p>
          <a:p>
            <a:pPr lvl="1"/>
            <a:r>
              <a:rPr lang="en-US" dirty="0" smtClean="0"/>
              <a:t>Works regardless of filesystem </a:t>
            </a:r>
            <a:r>
              <a:rPr lang="en-US" dirty="0" err="1" smtClean="0"/>
              <a:t>Unioning</a:t>
            </a:r>
            <a:r>
              <a:rPr lang="en-US" dirty="0" smtClean="0"/>
              <a:t> driver</a:t>
            </a:r>
          </a:p>
          <a:p>
            <a:r>
              <a:rPr lang="en-US" dirty="0" smtClean="0"/>
              <a:t>Three types of deltas are recorded</a:t>
            </a:r>
          </a:p>
          <a:p>
            <a:pPr lvl="1"/>
            <a:r>
              <a:rPr lang="it-IT" dirty="0"/>
              <a:t>A - Add</a:t>
            </a:r>
          </a:p>
          <a:p>
            <a:pPr lvl="1"/>
            <a:r>
              <a:rPr lang="it-IT" dirty="0"/>
              <a:t>D - Delete</a:t>
            </a:r>
          </a:p>
          <a:p>
            <a:pPr lvl="1"/>
            <a:r>
              <a:rPr lang="it-IT" dirty="0"/>
              <a:t>C - Change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572000"/>
            <a:ext cx="4324350" cy="62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264" y="5105400"/>
            <a:ext cx="32099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3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22625"/>
            <a:ext cx="7391400" cy="867976"/>
          </a:xfrm>
        </p:spPr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76722"/>
            <a:ext cx="2667000" cy="550889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Images are given tag names for easy reference</a:t>
            </a:r>
          </a:p>
          <a:p>
            <a:r>
              <a:rPr lang="en-US" dirty="0" smtClean="0"/>
              <a:t>One image may have several tags</a:t>
            </a:r>
          </a:p>
          <a:p>
            <a:r>
              <a:rPr lang="en-US" dirty="0" smtClean="0"/>
              <a:t>One repository may contain several images</a:t>
            </a:r>
          </a:p>
          <a:p>
            <a:r>
              <a:rPr lang="en-US" dirty="0" smtClean="0"/>
              <a:t>You can specify a particular image within a repository using a trailing : and the tag name</a:t>
            </a:r>
          </a:p>
          <a:p>
            <a:pPr lvl="1"/>
            <a:r>
              <a:rPr lang="en-US" dirty="0" smtClean="0"/>
              <a:t>e.g. “ubuntu:14.04”</a:t>
            </a:r>
          </a:p>
          <a:p>
            <a:pPr lvl="1"/>
            <a:r>
              <a:rPr lang="en-US" dirty="0" smtClean="0"/>
              <a:t>If no image tag is supplied, Docker assumes the “latest” tag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252904"/>
            <a:ext cx="6227298" cy="5532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Rectangle 6"/>
          <p:cNvSpPr/>
          <p:nvPr/>
        </p:nvSpPr>
        <p:spPr>
          <a:xfrm>
            <a:off x="2809410" y="5774788"/>
            <a:ext cx="3134190" cy="5627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667000"/>
            <a:ext cx="501015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326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315200" cy="717100"/>
          </a:xfrm>
        </p:spPr>
        <p:txBody>
          <a:bodyPr/>
          <a:lstStyle/>
          <a:p>
            <a:r>
              <a:rPr lang="en-US" dirty="0" smtClean="0"/>
              <a:t>Displaying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92545"/>
            <a:ext cx="8103218" cy="24944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You can scope the images sub command to examine a particular repository</a:t>
            </a:r>
          </a:p>
          <a:p>
            <a:r>
              <a:rPr lang="en-US" dirty="0" smtClean="0"/>
              <a:t>You can also specify a particular tagged image to pull</a:t>
            </a:r>
          </a:p>
          <a:p>
            <a:pPr lvl="1"/>
            <a:r>
              <a:rPr lang="en-US" dirty="0" smtClean="0"/>
              <a:t>Required when you</a:t>
            </a:r>
            <a:br>
              <a:rPr lang="en-US" dirty="0" smtClean="0"/>
            </a:br>
            <a:r>
              <a:rPr lang="en-US" dirty="0" smtClean="0"/>
              <a:t>want to pull something</a:t>
            </a:r>
            <a:br>
              <a:rPr lang="en-US" dirty="0" smtClean="0"/>
            </a:br>
            <a:r>
              <a:rPr lang="en-US" dirty="0" smtClean="0"/>
              <a:t>other than the latest</a:t>
            </a:r>
            <a:br>
              <a:rPr lang="en-US" dirty="0" smtClean="0"/>
            </a:br>
            <a:r>
              <a:rPr lang="en-US" dirty="0" smtClean="0"/>
              <a:t>tag</a:t>
            </a:r>
          </a:p>
          <a:p>
            <a:pPr lvl="1"/>
            <a:r>
              <a:rPr lang="en-US" dirty="0" smtClean="0"/>
              <a:t>Default is “latest”</a:t>
            </a:r>
          </a:p>
          <a:p>
            <a:pPr lvl="1"/>
            <a:r>
              <a:rPr lang="en-US" dirty="0" smtClean="0"/>
              <a:t>Can be used to pull a </a:t>
            </a:r>
            <a:br>
              <a:rPr lang="en-US" dirty="0" smtClean="0"/>
            </a:br>
            <a:r>
              <a:rPr lang="en-US" dirty="0" smtClean="0"/>
              <a:t>newer version of the </a:t>
            </a:r>
            <a:br>
              <a:rPr lang="en-US" dirty="0" smtClean="0"/>
            </a:br>
            <a:r>
              <a:rPr lang="en-US" dirty="0" smtClean="0"/>
              <a:t>image from a registry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38365" y="152400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57" y="1988951"/>
            <a:ext cx="5833257" cy="13980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48" y="3429000"/>
            <a:ext cx="8271071" cy="33340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157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5"/>
            <a:ext cx="7315200" cy="791776"/>
          </a:xfrm>
        </p:spPr>
        <p:txBody>
          <a:bodyPr/>
          <a:lstStyle/>
          <a:p>
            <a:r>
              <a:rPr lang="en-US" dirty="0" smtClean="0"/>
              <a:t>Creating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990600"/>
            <a:ext cx="8872537" cy="227181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Docker </a:t>
            </a:r>
            <a:r>
              <a:rPr lang="en-US" dirty="0"/>
              <a:t>images are the basis of </a:t>
            </a:r>
            <a:r>
              <a:rPr lang="en-US" dirty="0" smtClean="0"/>
              <a:t>containers</a:t>
            </a:r>
          </a:p>
          <a:p>
            <a:r>
              <a:rPr lang="en-US" dirty="0" smtClean="0"/>
              <a:t>Docker </a:t>
            </a:r>
            <a:r>
              <a:rPr lang="en-US" dirty="0"/>
              <a:t>stores downloaded images on the Docker </a:t>
            </a:r>
            <a:r>
              <a:rPr lang="en-US" dirty="0" smtClean="0"/>
              <a:t>host</a:t>
            </a:r>
          </a:p>
          <a:p>
            <a:pPr lvl="1"/>
            <a:r>
              <a:rPr lang="en-US" dirty="0" smtClean="0"/>
              <a:t>If a required </a:t>
            </a:r>
            <a:r>
              <a:rPr lang="en-US" dirty="0"/>
              <a:t>image isn't already present on the host </a:t>
            </a:r>
            <a:r>
              <a:rPr lang="en-US" dirty="0" smtClean="0"/>
              <a:t>it is downloaded </a:t>
            </a:r>
            <a:br>
              <a:rPr lang="en-US" dirty="0" smtClean="0"/>
            </a:br>
            <a:r>
              <a:rPr lang="en-US" dirty="0" smtClean="0"/>
              <a:t>from a registry</a:t>
            </a:r>
          </a:p>
          <a:p>
            <a:r>
              <a:rPr lang="en-US" dirty="0"/>
              <a:t>There are two ways </a:t>
            </a:r>
            <a:r>
              <a:rPr lang="en-US" dirty="0" smtClean="0"/>
              <a:t>to create new images</a:t>
            </a:r>
            <a:endParaRPr lang="en-US" dirty="0"/>
          </a:p>
          <a:p>
            <a:pPr lvl="1"/>
            <a:r>
              <a:rPr lang="en-US" dirty="0" smtClean="0"/>
              <a:t>Update </a:t>
            </a:r>
            <a:r>
              <a:rPr lang="en-US" dirty="0"/>
              <a:t>a container created from an image and commit the results to </a:t>
            </a:r>
            <a:r>
              <a:rPr lang="en-US" dirty="0" smtClean="0"/>
              <a:t>a new image</a:t>
            </a:r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 to specify instructions to create an </a:t>
            </a:r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098" name="Picture 2" descr="http://blog.octo.com/wp-content/uploads/2014/01/docker-st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429000"/>
            <a:ext cx="4117975" cy="331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24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2195"/>
            <a:ext cx="7315200" cy="6898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Committing a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6795"/>
            <a:ext cx="6172200" cy="14885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Committing an existing Container is a  simple way to create a new Docker image</a:t>
            </a:r>
          </a:p>
          <a:p>
            <a:pPr marL="662940" lvl="1" indent="-342900">
              <a:buFont typeface="+mj-lt"/>
              <a:buAutoNum type="arabicPeriod"/>
            </a:pPr>
            <a:r>
              <a:rPr lang="en-US" dirty="0" smtClean="0"/>
              <a:t>Create a container with the desired base</a:t>
            </a:r>
          </a:p>
          <a:p>
            <a:pPr marL="662940" lvl="1" indent="-342900">
              <a:buFont typeface="+mj-lt"/>
              <a:buAutoNum type="arabicPeriod"/>
            </a:pPr>
            <a:r>
              <a:rPr lang="en-US" dirty="0" smtClean="0"/>
              <a:t>Make the changes necessary to the container layer</a:t>
            </a:r>
          </a:p>
          <a:p>
            <a:pPr marL="662940" lvl="1" indent="-342900">
              <a:buFont typeface="+mj-lt"/>
              <a:buAutoNum type="arabicPeriod"/>
            </a:pPr>
            <a:r>
              <a:rPr lang="en-US" dirty="0" smtClean="0"/>
              <a:t>Commit the container layer as a new image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38365" y="159883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4600" y="2362200"/>
            <a:ext cx="6553200" cy="43858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run -t -i ubuntu:14.04 /</a:t>
            </a:r>
            <a:r>
              <a:rPr lang="en-US" sz="9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bin/bash</a:t>
            </a:r>
          </a:p>
          <a:p>
            <a:r>
              <a:rPr lang="en-US" sz="900" dirty="0" smtClean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root@3802a4a2a2e9</a:t>
            </a:r>
            <a:r>
              <a:rPr lang="en-US" sz="9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:/# apt-get install </a:t>
            </a:r>
            <a:r>
              <a:rPr lang="en-US" sz="900" dirty="0" err="1" smtClean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endParaRPr lang="en-US" sz="900" dirty="0" smtClean="0">
              <a:solidFill>
                <a:srgbClr val="1504F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 smtClean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900" dirty="0" smtClean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root@3802a4a2a2e9</a:t>
            </a:r>
            <a:r>
              <a:rPr lang="en-US" sz="9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:/# </a:t>
            </a:r>
            <a:r>
              <a:rPr lang="en-US" sz="900" dirty="0" err="1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9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http://</a:t>
            </a:r>
            <a:r>
              <a:rPr lang="en-US" sz="900" dirty="0" smtClean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github.com/apache/thrift</a:t>
            </a:r>
          </a:p>
          <a:p>
            <a:r>
              <a:rPr lang="en-US" sz="900" dirty="0" smtClean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900" dirty="0" smtClean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root@3802a4a2a2e9</a:t>
            </a:r>
            <a:r>
              <a:rPr lang="en-US" sz="9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:/# cd </a:t>
            </a:r>
            <a:r>
              <a:rPr lang="en-US" sz="900" dirty="0" smtClean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thrift</a:t>
            </a:r>
          </a:p>
          <a:p>
            <a:r>
              <a:rPr lang="en-US" sz="900" dirty="0" smtClean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root@3802a4a2a2e9</a:t>
            </a:r>
            <a:r>
              <a:rPr lang="en-US" sz="9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:/thrift# </a:t>
            </a:r>
            <a:r>
              <a:rPr lang="en-US" sz="900" dirty="0" err="1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9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</a:t>
            </a:r>
            <a:r>
              <a:rPr lang="en-US" sz="900" dirty="0" smtClean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0.9.1</a:t>
            </a:r>
          </a:p>
          <a:p>
            <a:r>
              <a:rPr lang="en-US" sz="900" dirty="0" smtClean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9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root@3802a4a2a2e9:/thrift# exit</a:t>
            </a:r>
          </a:p>
          <a:p>
            <a:r>
              <a:rPr lang="en-US" sz="9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</a:p>
          <a:p>
            <a:r>
              <a:rPr lang="en-US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commit -m "Thrift dev" -a "Sam Thrift" 3802a4a2a2e9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/thriftdev:0.9.1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ca0310547ecb9e71370479f94b5977a358054210d74c06bc0f869e32d51e96ae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images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REPOSITORY              TAG                 IMAGE ID            CREATED             VIRTUAL SIZE</a:t>
            </a:r>
          </a:p>
          <a:p>
            <a:r>
              <a:rPr lang="en-US" sz="9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9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9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9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0.9.1               ca0310547ecb        8 seconds ago       247.7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14.04.2             2d24f826cb16        13 days ago         188.3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14.04               2d24f826cb16        13 days ago         188.3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latest              2d24f826cb16        13 days ago         188.3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trusty              2d24f826cb16        13 days ago         188.3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trusty-20150218.1   2d24f826cb16        13 days ago         188.3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12.04               1f80e9ca2ac3        13 days ago         131.5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12.04.5             1f80e9ca2ac3        13 days ago         131.5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precise             1f80e9ca2ac3        13 days ago         131.5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precise-20150212    1f80e9ca2ac3        13 days ago         131.5 MB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centos                  latest              dade6cb4530a        4 weeks ago         210.1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cirros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latest              8d202478b999        4 weeks ago         7.698 MB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fedora                  20                  6cece30db4f9        9 weeks ago         360.3 MB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fedora                  21                  834629358fe2        9 weeks ago         241.3 MB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fedora                  latest              834629358fe2        9 weeks ago         241.3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bufferoverflow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/thrift   latest              5eb5528b2680        4 months ago        4.287 GB</a:t>
            </a:r>
          </a:p>
          <a:p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81908" y="2286000"/>
            <a:ext cx="1113692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2940" lvl="1" indent="-342900">
              <a:buFont typeface="+mj-lt"/>
              <a:buAutoNum type="arabicPeriod"/>
            </a:pPr>
            <a:r>
              <a:rPr lang="en-US" dirty="0" smtClean="0"/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66668" y="2930844"/>
            <a:ext cx="1113692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2940" lvl="1" indent="-342900">
              <a:buFont typeface="+mj-lt"/>
              <a:buAutoNum type="arabicPeriod" startAt="2"/>
            </a:pPr>
            <a:r>
              <a:rPr lang="en-US" dirty="0" smtClean="0"/>
              <a:t>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81908" y="3685569"/>
            <a:ext cx="1113692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2940" lvl="1" indent="-342900">
              <a:buFont typeface="+mj-lt"/>
              <a:buAutoNum type="arabicPeriod" startAt="3"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03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64" y="51093"/>
            <a:ext cx="4876800" cy="6042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Examining</a:t>
            </a:r>
            <a:r>
              <a:rPr lang="en-US" dirty="0" smtClean="0"/>
              <a:t> Ancestry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263" y="600099"/>
            <a:ext cx="6265599" cy="100010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Each Docker </a:t>
            </a:r>
            <a:r>
              <a:rPr lang="en-US" dirty="0" smtClean="0">
                <a:solidFill>
                  <a:srgbClr val="00B050"/>
                </a:solidFill>
              </a:rPr>
              <a:t>container</a:t>
            </a:r>
            <a:r>
              <a:rPr lang="en-US" dirty="0" smtClean="0"/>
              <a:t> has a parent </a:t>
            </a:r>
            <a:r>
              <a:rPr lang="en-US" dirty="0" smtClean="0">
                <a:solidFill>
                  <a:srgbClr val="FFC000"/>
                </a:solidFill>
              </a:rPr>
              <a:t>image</a:t>
            </a:r>
          </a:p>
          <a:p>
            <a:r>
              <a:rPr lang="en-US" dirty="0" smtClean="0"/>
              <a:t>Each Docker </a:t>
            </a:r>
            <a:r>
              <a:rPr lang="en-US" dirty="0" smtClean="0">
                <a:solidFill>
                  <a:srgbClr val="FFC000"/>
                </a:solidFill>
              </a:rPr>
              <a:t>image</a:t>
            </a:r>
            <a:r>
              <a:rPr lang="en-US" dirty="0" smtClean="0"/>
              <a:t> has a parent </a:t>
            </a:r>
            <a:r>
              <a:rPr lang="en-US" dirty="0" smtClean="0">
                <a:solidFill>
                  <a:srgbClr val="FFC000"/>
                </a:solidFill>
              </a:rPr>
              <a:t>image</a:t>
            </a:r>
            <a:r>
              <a:rPr lang="en-US" dirty="0" smtClean="0"/>
              <a:t>, with the exception of base images</a:t>
            </a:r>
          </a:p>
          <a:p>
            <a:r>
              <a:rPr lang="en-US" dirty="0" smtClean="0"/>
              <a:t>Intermediate layer images have no repository name and no tag name</a:t>
            </a:r>
          </a:p>
          <a:p>
            <a:pPr lvl="1"/>
            <a:r>
              <a:rPr lang="en-US" dirty="0"/>
              <a:t>Intermediate images </a:t>
            </a:r>
            <a:r>
              <a:rPr lang="en-US" dirty="0" smtClean="0"/>
              <a:t>can be used to collect common files beneath multiple named images</a:t>
            </a:r>
          </a:p>
          <a:p>
            <a:pPr lvl="1"/>
            <a:r>
              <a:rPr lang="en-US" dirty="0" smtClean="0"/>
              <a:t>Intermediate images are not designed to be directly used by containers (but can be)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38365" y="159883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1600200"/>
            <a:ext cx="6324600" cy="51398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docker run -t -i </a:t>
            </a:r>
            <a:r>
              <a:rPr lang="en-US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/thriftdev:0.9.1 /bin/bash</a:t>
            </a:r>
          </a:p>
          <a:p>
            <a:r>
              <a:rPr lang="en-US" sz="8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root@8d75247087b5:/# cd thrift</a:t>
            </a:r>
          </a:p>
          <a:p>
            <a:r>
              <a:rPr lang="en-US" sz="8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root@8d75247087b5:/thrift# vi README </a:t>
            </a:r>
          </a:p>
          <a:p>
            <a:r>
              <a:rPr lang="en-US" sz="8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root@8d75247087b5:/thrift# exit</a:t>
            </a:r>
          </a:p>
          <a:p>
            <a:r>
              <a:rPr lang="en-US" sz="800" dirty="0">
                <a:solidFill>
                  <a:srgbClr val="1504F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docker commit -m "README update" -a "Sam Thrift" 8d75247087b5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/thriftdev:0.9.1_rm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fc056a4320ce0c439e240b7d56f991cdbd76a4fbc732c180bea4201a7d283cf4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docker images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REPOSITORY              TAG                 IMAGE ID            CREATED             VIRTUAL SIZE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0.9.1_rm            fc056a4320ce        4 seconds ago       247.7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0.9.1               ca0310547ecb        11 minutes ago      247.7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14.04.2             2d24f826cb16        13 days ago         188.3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latest              2d24f826cb16        13 days ago         188.3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trusty              2d24f826cb16        13 days ago         188.3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trusty-20150218.1   2d24f826cb16        13 days ago         188.3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14.04               2d24f826cb16        13 days ago         188.3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precise             1f80e9ca2ac3        13 days ago         131.5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precise-20150212    1f80e9ca2ac3        13 days ago         131.5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12.04.5             1f80e9ca2ac3        13 days ago         131.5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12.04               1f80e9ca2ac3        13 days ago         131.5 MB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centos                  latest              dade6cb4530a        4 weeks ago         210.1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cirros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latest              8d202478b999        4 weeks ago         7.698 MB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fedora                  20                  6cece30db4f9        9 weeks ago         360.3 MB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fedora                  21                  834629358fe2        9 weeks ago         241.3 MB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fedora                  latest              834629358fe2        9 weeks ago         241.3 MB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bufferoverflow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/thrift   latest              5eb5528b2680        4 months ago        4.287 </a:t>
            </a:r>
            <a:r>
              <a:rPr lang="en-US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inspect -f='{{.Parent}}' </a:t>
            </a:r>
            <a:r>
              <a:rPr lang="en-US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/thriftdev:0.9.1_rm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ca0310547ecb9e71370479f94b5977a358054210d74c06bc0f869e32d51e96ae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inspect -f='{{.Parent}}' </a:t>
            </a:r>
            <a:r>
              <a:rPr lang="en-US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/thriftdev:0.9.1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2d24f826cb16146e2016ff349a8a33ed5830f3b938d45c0f82943f4ab8c097e7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docker inspect -f='{{.Parent}}' ubuntu:14.04</a:t>
            </a:r>
            <a:endParaRPr lang="en-US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117ee323aaa9d1b136ea55e4421f4ce413dfc6c0cc6b2186dea6c88d93e1ad7c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 docker inspect -f='{{.Parent}}' 117ee323aaa9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1c8294cc516082dfbb731f062806b76b82679ce38864dd87635f08869c993e45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 docker inspect -f='{{.Parent}}' 1c8294cc5160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fa4fd76b09ce9b87bfdc96515f9a5dd5121c01cc996cf5379050d8e13d4a864b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 docker inspect -f='{{.Parent}}' fa4fd76b09ce</a:t>
            </a:r>
          </a:p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511136ea3c5a64f264b78b5433614aec563103b4d4702f3ba7d4d2698e22c158</a:t>
            </a: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800" b="1" dirty="0">
                <a:latin typeface="Consolas" panose="020B0609020204030204" pitchFamily="49" charset="0"/>
                <a:cs typeface="Consolas" panose="020B0609020204030204" pitchFamily="49" charset="0"/>
              </a:rPr>
              <a:t> docker inspect -f='{{.Parent}}' </a:t>
            </a:r>
            <a:r>
              <a:rPr lang="en-US" sz="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511136ea3c5a</a:t>
            </a:r>
          </a:p>
          <a:p>
            <a:endParaRPr lang="en-US" sz="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:~$</a:t>
            </a:r>
            <a:endParaRPr lang="en-US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63" y="927063"/>
            <a:ext cx="2686045" cy="20145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2" name="Rectangle 11"/>
          <p:cNvSpPr/>
          <p:nvPr/>
        </p:nvSpPr>
        <p:spPr>
          <a:xfrm>
            <a:off x="221566" y="4948184"/>
            <a:ext cx="699868" cy="11970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42496" y="2865396"/>
            <a:ext cx="794822" cy="1371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42496" y="3482064"/>
            <a:ext cx="794822" cy="1155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1566" y="5184151"/>
            <a:ext cx="692834" cy="1228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7552621" y="3621121"/>
            <a:ext cx="513644" cy="39603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38365" y="3093996"/>
            <a:ext cx="2133600" cy="533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user_sam</a:t>
            </a:r>
            <a:r>
              <a:rPr lang="en-US" sz="1200" dirty="0" smtClean="0"/>
              <a:t>/thriftdev:0.9.1_rm </a:t>
            </a:r>
            <a:endParaRPr lang="en-US" sz="1200" dirty="0"/>
          </a:p>
        </p:txBody>
      </p:sp>
      <p:sp>
        <p:nvSpPr>
          <p:cNvPr id="19" name="Down Arrow 18"/>
          <p:cNvSpPr/>
          <p:nvPr/>
        </p:nvSpPr>
        <p:spPr>
          <a:xfrm>
            <a:off x="7542595" y="4578276"/>
            <a:ext cx="513644" cy="39603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2529" y="4051151"/>
            <a:ext cx="2133600" cy="533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user_sam</a:t>
            </a:r>
            <a:r>
              <a:rPr lang="en-US" sz="1200" dirty="0" smtClean="0"/>
              <a:t>/thriftdev:0.9.1 </a:t>
            </a:r>
            <a:endParaRPr lang="en-US" sz="1200" dirty="0"/>
          </a:p>
        </p:txBody>
      </p:sp>
      <p:sp>
        <p:nvSpPr>
          <p:cNvPr id="21" name="Down Arrow 20"/>
          <p:cNvSpPr/>
          <p:nvPr/>
        </p:nvSpPr>
        <p:spPr>
          <a:xfrm>
            <a:off x="7552621" y="5513570"/>
            <a:ext cx="513644" cy="39603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42529" y="5943600"/>
            <a:ext cx="2133600" cy="5334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Lower layers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6732503" y="5008306"/>
            <a:ext cx="2133600" cy="5334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ubuntu:14.04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648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276600"/>
            <a:ext cx="7162800" cy="2804160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dirty="0" smtClean="0"/>
              <a:t>Docker </a:t>
            </a:r>
            <a:r>
              <a:rPr lang="en-US" dirty="0"/>
              <a:t>Images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Registries and Docker </a:t>
            </a:r>
            <a:r>
              <a:rPr lang="en-US" dirty="0" smtClean="0"/>
              <a:t>Hub</a:t>
            </a:r>
            <a:endParaRPr lang="en-US" dirty="0"/>
          </a:p>
          <a:p>
            <a:pPr marL="502920" indent="-457200">
              <a:buFont typeface="+mj-lt"/>
              <a:buAutoNum type="arabicPeriod"/>
            </a:pPr>
            <a:r>
              <a:rPr lang="en-US" dirty="0" err="1"/>
              <a:t>Dockerfiles</a:t>
            </a:r>
            <a:r>
              <a:rPr lang="en-US" dirty="0"/>
              <a:t> 1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err="1"/>
              <a:t>Dockerfiles</a:t>
            </a:r>
            <a:r>
              <a:rPr lang="en-US" dirty="0"/>
              <a:t>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983111" y="838200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(c) RX-M LLC, </a:t>
            </a:r>
            <a:r>
              <a:rPr lang="en-US" dirty="0" smtClean="0"/>
              <a:t>2013-2016 all </a:t>
            </a:r>
            <a:r>
              <a:rPr lang="en-US" dirty="0" smtClean="0"/>
              <a:t>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AE55-7CCA-47E3-92F9-1680A267B0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48" y="53854"/>
            <a:ext cx="3047559" cy="12916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Intermediate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48" y="1345492"/>
            <a:ext cx="2805977" cy="391230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By default the “</a:t>
            </a:r>
            <a:r>
              <a:rPr lang="en-US" dirty="0" err="1" smtClean="0"/>
              <a:t>docker</a:t>
            </a:r>
            <a:r>
              <a:rPr lang="en-US" dirty="0" smtClean="0"/>
              <a:t> images” command does not display intermediate images</a:t>
            </a:r>
          </a:p>
          <a:p>
            <a:pPr lvl="1"/>
            <a:r>
              <a:rPr lang="en-US" dirty="0" smtClean="0"/>
              <a:t>Intermediate images have no tag</a:t>
            </a:r>
          </a:p>
          <a:p>
            <a:pPr lvl="1"/>
            <a:r>
              <a:rPr lang="en-US" dirty="0" smtClean="0"/>
              <a:t>Intermediate images act as building blocks for higher layer images</a:t>
            </a:r>
          </a:p>
          <a:p>
            <a:r>
              <a:rPr lang="en-US" dirty="0" smtClean="0"/>
              <a:t>$ docker images -a</a:t>
            </a:r>
          </a:p>
          <a:p>
            <a:pPr lvl="1"/>
            <a:r>
              <a:rPr lang="en-US" dirty="0" smtClean="0"/>
              <a:t>To display intermediate images</a:t>
            </a:r>
          </a:p>
          <a:p>
            <a:r>
              <a:rPr lang="en-US" dirty="0" smtClean="0"/>
              <a:t>$ docker history displays an image’s parents</a:t>
            </a:r>
          </a:p>
          <a:p>
            <a:r>
              <a:rPr lang="en-US" dirty="0" smtClean="0"/>
              <a:t>The --no-</a:t>
            </a:r>
            <a:r>
              <a:rPr lang="en-US" dirty="0" err="1" smtClean="0"/>
              <a:t>trunc</a:t>
            </a:r>
            <a:r>
              <a:rPr lang="en-US" dirty="0" smtClean="0"/>
              <a:t> switch can be used to display full IDs with most docker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32363"/>
            <a:ext cx="5651890" cy="64140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9" y="5334000"/>
            <a:ext cx="8096250" cy="10291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124" y="2819400"/>
            <a:ext cx="5879075" cy="2204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4742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22625"/>
            <a:ext cx="4876800" cy="5631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Removing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57200"/>
            <a:ext cx="2514600" cy="633229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Images can be deleted using the </a:t>
            </a:r>
            <a:r>
              <a:rPr lang="en-US" b="1" dirty="0" smtClean="0">
                <a:solidFill>
                  <a:schemeClr val="tx2"/>
                </a:solidFill>
              </a:rPr>
              <a:t>docker </a:t>
            </a:r>
            <a:r>
              <a:rPr lang="en-US" b="1" dirty="0" err="1" smtClean="0">
                <a:solidFill>
                  <a:schemeClr val="tx2"/>
                </a:solidFill>
              </a:rPr>
              <a:t>rmi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command</a:t>
            </a:r>
          </a:p>
          <a:p>
            <a:pPr lvl="1"/>
            <a:r>
              <a:rPr lang="en-US" dirty="0" smtClean="0"/>
              <a:t>The image must not be in use by any running or stopped containers</a:t>
            </a:r>
          </a:p>
          <a:p>
            <a:r>
              <a:rPr lang="en-US" dirty="0" smtClean="0"/>
              <a:t>Images can be deleted by either</a:t>
            </a:r>
          </a:p>
          <a:p>
            <a:pPr lvl="1"/>
            <a:r>
              <a:rPr lang="en-US" dirty="0" err="1" smtClean="0"/>
              <a:t>repository:tag</a:t>
            </a:r>
            <a:endParaRPr lang="en-US" dirty="0" smtClean="0"/>
          </a:p>
          <a:p>
            <a:pPr lvl="2"/>
            <a:r>
              <a:rPr lang="en-US" dirty="0" smtClean="0"/>
              <a:t>This deletes the tag and then only deletes the image if there are no other references</a:t>
            </a:r>
          </a:p>
          <a:p>
            <a:pPr lvl="1"/>
            <a:r>
              <a:rPr lang="en-US" dirty="0" smtClean="0"/>
              <a:t>ID</a:t>
            </a:r>
          </a:p>
          <a:p>
            <a:pPr lvl="2"/>
            <a:r>
              <a:rPr lang="en-US" dirty="0" smtClean="0"/>
              <a:t>You can only delete images by ID is they have 0 or 1 tags</a:t>
            </a:r>
          </a:p>
          <a:p>
            <a:r>
              <a:rPr lang="en-US" dirty="0" smtClean="0"/>
              <a:t>Images are not removed until all of the tagged names referencing them are removed</a:t>
            </a:r>
          </a:p>
          <a:p>
            <a:r>
              <a:rPr lang="en-US" dirty="0" smtClean="0"/>
              <a:t>Intermediate parents (parent images with no tag) are removed by default when no dependencies remain upon them</a:t>
            </a:r>
          </a:p>
          <a:p>
            <a:r>
              <a:rPr lang="en-US" dirty="0" smtClean="0"/>
              <a:t>Forcing the delete of an image will cause future runs of dependent containers to fail</a:t>
            </a:r>
          </a:p>
          <a:p>
            <a:pPr lvl="1"/>
            <a:r>
              <a:rPr lang="en-US" dirty="0" smtClean="0"/>
              <a:t>Docker can not pull missing dependencies because it does not know which registry to pull from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90800" y="1157183"/>
            <a:ext cx="6477000" cy="5632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images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REPOSITORY              TAG                 IMAGE ID            CREATED             VIRTUAL SIZE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0.9.1_rm            fc056a4320ce        46 hours ago        247.7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0.9.1               ca0310547ecb        47 hours ago        247.7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trusty              2d24f826cb16        2 weeks ago         188.3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14.04.2             2d24f826cb16        2 weeks ago         188.3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latest              2d24f826cb16        2 weeks ago         188.3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14.04               2d24f826cb16        2 weeks ago         188.3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trusty-20150218.1   2d24f826cb16        2 weeks ago         188.3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precise             1f80e9ca2ac3        2 weeks ago         131.5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precise-20150212    1f80e9ca2ac3        2 weeks ago         131.5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12.04               1f80e9ca2ac3        2 weeks ago         131.5 MB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12.04.5             1f80e9ca2ac3        2 weeks ago         131.5 MB</a:t>
            </a:r>
          </a:p>
          <a:p>
            <a:r>
              <a:rPr lang="en-US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 docker help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rmi</a:t>
            </a:r>
            <a:endParaRPr lang="en-US" sz="9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Usage: docker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rmi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[OPTIONS] IMAGE [IMAGE...]</a:t>
            </a:r>
          </a:p>
          <a:p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Remove one or more images</a:t>
            </a:r>
          </a:p>
          <a:p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-f, --force=false    Force removal of the image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--help=false         Print usage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--no-prune=false     Do not delete untagged parents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rmi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/thriftdev:0.9.1_rm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Untagged: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/thriftdev:0.9.1_rm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Deleted: fc056a4320ce0c439e240b7d56f991cdbd76a4fbc732c180bea4201a7d283cf4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rmi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 ca0310547ecb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Error response from daemon: Conflict, cannot delete ca0310547ecb because the container 8d75247087b5 is using it, use -f to force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FATA[0000] Error: failed to remove one or more images   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 docker stop 8d75247087b5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8d75247087b5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rmi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 ca0310547ecb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Error response from daemon: Conflict, cannot delete ca0310547ecb because the container 8d75247087b5 is using it, use -f to force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FATA[0000] Error: failed to remove one or more images   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 docker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 8d75247087b5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8d75247087b5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:~$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 docker </a:t>
            </a:r>
            <a:r>
              <a:rPr lang="en-US" sz="9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rmi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 ca0310547ecb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Untagged: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user_sam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/thriftdev:0.9.1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Deleted: </a:t>
            </a:r>
            <a:r>
              <a:rPr lang="en-US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ca0310547ecb9e71370479f94b5977a358054210d74c06bc0f869e32d51e96ae</a:t>
            </a:r>
          </a:p>
        </p:txBody>
      </p:sp>
    </p:spTree>
    <p:extLst>
      <p:ext uri="{BB962C8B-B14F-4D97-AF65-F5344CB8AC3E}">
        <p14:creationId xmlns:p14="http://schemas.microsoft.com/office/powerpoint/2010/main" val="20730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0134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1"/>
            <a:ext cx="7620000" cy="44043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Docker Registries </a:t>
            </a:r>
            <a:r>
              <a:rPr lang="en-US" dirty="0" smtClean="0"/>
              <a:t>a central location for storage and retrieval of Docker images</a:t>
            </a:r>
            <a:endParaRPr lang="en-US" dirty="0"/>
          </a:p>
          <a:p>
            <a:r>
              <a:rPr lang="en-US" dirty="0" smtClean="0">
                <a:solidFill>
                  <a:schemeClr val="tx2"/>
                </a:solidFill>
              </a:rPr>
              <a:t>Docker Repositories </a:t>
            </a:r>
            <a:r>
              <a:rPr lang="en-US" dirty="0" smtClean="0"/>
              <a:t>named collections of related Docker images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Docker Images </a:t>
            </a:r>
            <a:r>
              <a:rPr lang="en-US" dirty="0" smtClean="0"/>
              <a:t>have:</a:t>
            </a:r>
          </a:p>
          <a:p>
            <a:pPr lvl="1"/>
            <a:r>
              <a:rPr lang="en-US" dirty="0" smtClean="0"/>
              <a:t>Metadata</a:t>
            </a:r>
          </a:p>
          <a:p>
            <a:pPr lvl="2"/>
            <a:r>
              <a:rPr lang="en-US" dirty="0" smtClean="0"/>
              <a:t>ID </a:t>
            </a:r>
          </a:p>
          <a:p>
            <a:pPr lvl="2"/>
            <a:r>
              <a:rPr lang="en-US" dirty="0" smtClean="0"/>
              <a:t>Parent ID</a:t>
            </a:r>
          </a:p>
          <a:p>
            <a:pPr lvl="2"/>
            <a:r>
              <a:rPr lang="en-US" dirty="0" smtClean="0"/>
              <a:t>Environment variables</a:t>
            </a:r>
          </a:p>
          <a:p>
            <a:pPr lvl="2"/>
            <a:r>
              <a:rPr lang="en-US" dirty="0" smtClean="0"/>
              <a:t>etc.</a:t>
            </a:r>
          </a:p>
          <a:p>
            <a:pPr lvl="1"/>
            <a:r>
              <a:rPr lang="en-US" dirty="0" smtClean="0"/>
              <a:t>Optionally any of the following:</a:t>
            </a:r>
          </a:p>
          <a:p>
            <a:pPr lvl="2"/>
            <a:r>
              <a:rPr lang="en-US" dirty="0" smtClean="0"/>
              <a:t>One or more </a:t>
            </a:r>
            <a:r>
              <a:rPr lang="en-US" dirty="0" err="1" smtClean="0"/>
              <a:t>Repository:Tag</a:t>
            </a:r>
            <a:r>
              <a:rPr lang="en-US" dirty="0" smtClean="0"/>
              <a:t> names</a:t>
            </a:r>
          </a:p>
          <a:p>
            <a:pPr lvl="2"/>
            <a:r>
              <a:rPr lang="en-US" dirty="0" smtClean="0"/>
              <a:t>A filesystem layer</a:t>
            </a:r>
            <a:endParaRPr lang="en-US" dirty="0"/>
          </a:p>
          <a:p>
            <a:r>
              <a:rPr lang="en-US" dirty="0" smtClean="0"/>
              <a:t>Containers are created from images</a:t>
            </a:r>
            <a:endParaRPr lang="en-US" dirty="0"/>
          </a:p>
          <a:p>
            <a:r>
              <a:rPr lang="en-US" dirty="0" smtClean="0"/>
              <a:t>Containers can be committed to create new images</a:t>
            </a:r>
          </a:p>
          <a:p>
            <a:pPr lvl="1"/>
            <a:r>
              <a:rPr lang="en-US" dirty="0" smtClean="0"/>
              <a:t>Docker files can automate image builds</a:t>
            </a:r>
            <a:endParaRPr lang="en-US" dirty="0"/>
          </a:p>
          <a:p>
            <a:r>
              <a:rPr lang="en-US" dirty="0" smtClean="0"/>
              <a:t>Docker images are read-only </a:t>
            </a:r>
          </a:p>
          <a:p>
            <a:pPr lvl="1"/>
            <a:r>
              <a:rPr lang="en-US" dirty="0" smtClean="0"/>
              <a:t>Changes in a container occur in the container layer overlaying image layers</a:t>
            </a:r>
          </a:p>
          <a:p>
            <a:pPr lvl="1"/>
            <a:r>
              <a:rPr lang="en-US" dirty="0" smtClean="0"/>
              <a:t>Image file system layers are </a:t>
            </a:r>
            <a:r>
              <a:rPr lang="en-US" dirty="0" err="1" smtClean="0"/>
              <a:t>unioned</a:t>
            </a:r>
            <a:r>
              <a:rPr lang="en-US" dirty="0" smtClean="0"/>
              <a:t> to create a single file system view</a:t>
            </a:r>
          </a:p>
          <a:p>
            <a:r>
              <a:rPr lang="en-US" dirty="0" smtClean="0"/>
              <a:t>The Docker </a:t>
            </a:r>
            <a:r>
              <a:rPr lang="en-US" dirty="0" smtClean="0"/>
              <a:t>union </a:t>
            </a:r>
            <a:r>
              <a:rPr lang="en-US" dirty="0" smtClean="0"/>
              <a:t>file system is implemented by a backend driver</a:t>
            </a:r>
          </a:p>
          <a:p>
            <a:pPr lvl="1"/>
            <a:r>
              <a:rPr lang="en-US" dirty="0" smtClean="0"/>
              <a:t>Various block and file based solutions are available:  AUFS, BTRFS, </a:t>
            </a:r>
            <a:r>
              <a:rPr lang="en-US" dirty="0" err="1" smtClean="0"/>
              <a:t>Devicemapper</a:t>
            </a:r>
            <a:r>
              <a:rPr lang="en-US" dirty="0" smtClean="0"/>
              <a:t>, </a:t>
            </a:r>
            <a:r>
              <a:rPr lang="en-US" dirty="0" err="1" smtClean="0"/>
              <a:t>OverlayFS</a:t>
            </a:r>
            <a:r>
              <a:rPr lang="en-US" dirty="0" smtClean="0"/>
              <a:t>, </a:t>
            </a:r>
            <a:r>
              <a:rPr lang="en-US" dirty="0" smtClean="0"/>
              <a:t>etc.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0"/>
            <a:ext cx="5270238" cy="1077897"/>
          </a:xfrm>
        </p:spPr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3429000"/>
            <a:ext cx="6807376" cy="990601"/>
          </a:xfrm>
        </p:spPr>
        <p:txBody>
          <a:bodyPr/>
          <a:lstStyle/>
          <a:p>
            <a:r>
              <a:rPr lang="en-US" dirty="0" smtClean="0"/>
              <a:t>Creating Images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dirty="0" smtClean="0"/>
              <a:t>: </a:t>
            </a:r>
            <a:r>
              <a:rPr lang="en-US" dirty="0"/>
              <a:t>Docker </a:t>
            </a:r>
            <a:r>
              <a:rPr lang="en-US" dirty="0" smtClean="0"/>
              <a:t>Registries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</a:t>
            </a:r>
            <a:r>
              <a:rPr lang="en-US" dirty="0" smtClean="0"/>
              <a:t>2013-2016, </a:t>
            </a:r>
            <a:r>
              <a:rPr lang="en-US" dirty="0" smtClean="0"/>
              <a:t>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9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/>
          </a:bodyPr>
          <a:lstStyle/>
          <a:p>
            <a:r>
              <a:rPr lang="en-US" dirty="0" smtClean="0"/>
              <a:t>Explain the relationship between Registries, Repositories, </a:t>
            </a:r>
            <a:r>
              <a:rPr lang="en-US" dirty="0" smtClean="0"/>
              <a:t>Tags, </a:t>
            </a:r>
            <a:r>
              <a:rPr lang="en-US" dirty="0" smtClean="0"/>
              <a:t>and Images</a:t>
            </a:r>
          </a:p>
          <a:p>
            <a:r>
              <a:rPr lang="en-US" dirty="0" smtClean="0"/>
              <a:t>Describe the </a:t>
            </a:r>
            <a:r>
              <a:rPr lang="en-US" dirty="0" smtClean="0"/>
              <a:t>Docker </a:t>
            </a:r>
            <a:r>
              <a:rPr lang="en-US" dirty="0" smtClean="0"/>
              <a:t>mechanism for locating </a:t>
            </a:r>
            <a:r>
              <a:rPr lang="en-US" dirty="0" smtClean="0"/>
              <a:t>I</a:t>
            </a:r>
            <a:r>
              <a:rPr lang="en-US" dirty="0" smtClean="0"/>
              <a:t>mages </a:t>
            </a:r>
            <a:r>
              <a:rPr lang="en-US" dirty="0" smtClean="0"/>
              <a:t>via </a:t>
            </a:r>
            <a:r>
              <a:rPr lang="en-US" dirty="0" smtClean="0"/>
              <a:t>Registries</a:t>
            </a:r>
            <a:endParaRPr lang="en-US" dirty="0" smtClean="0"/>
          </a:p>
          <a:p>
            <a:r>
              <a:rPr lang="en-US" dirty="0" smtClean="0"/>
              <a:t>Contrast Docker Hub with private </a:t>
            </a:r>
            <a:r>
              <a:rPr lang="en-US" dirty="0" smtClean="0"/>
              <a:t>Registries</a:t>
            </a:r>
            <a:endParaRPr lang="en-US" dirty="0" smtClean="0"/>
          </a:p>
          <a:p>
            <a:r>
              <a:rPr lang="en-US" dirty="0" smtClean="0"/>
              <a:t>Examine the </a:t>
            </a:r>
            <a:r>
              <a:rPr lang="en-US" dirty="0" smtClean="0"/>
              <a:t>Registry </a:t>
            </a:r>
            <a:r>
              <a:rPr lang="en-US" dirty="0" smtClean="0"/>
              <a:t>login process</a:t>
            </a:r>
          </a:p>
          <a:p>
            <a:r>
              <a:rPr lang="en-US" dirty="0" smtClean="0"/>
              <a:t>List the steps used to run a private </a:t>
            </a:r>
            <a:r>
              <a:rPr lang="en-US" dirty="0" smtClean="0"/>
              <a:t>Registry</a:t>
            </a:r>
            <a:endParaRPr lang="en-US" dirty="0" smtClean="0"/>
          </a:p>
          <a:p>
            <a:r>
              <a:rPr lang="en-US" dirty="0" smtClean="0"/>
              <a:t>Explore the explicit and implicit </a:t>
            </a:r>
            <a:r>
              <a:rPr lang="en-US" dirty="0" smtClean="0"/>
              <a:t>Docker </a:t>
            </a:r>
            <a:r>
              <a:rPr lang="en-US" dirty="0"/>
              <a:t>R</a:t>
            </a:r>
            <a:r>
              <a:rPr lang="en-US" dirty="0" smtClean="0"/>
              <a:t>egistry </a:t>
            </a:r>
            <a:r>
              <a:rPr lang="en-US" dirty="0" smtClean="0"/>
              <a:t>commands</a:t>
            </a:r>
          </a:p>
          <a:p>
            <a:r>
              <a:rPr lang="en-US" dirty="0" smtClean="0"/>
              <a:t>Explain the docker tag command and the workings of repository and tag names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2013-2015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4"/>
            <a:ext cx="7315200" cy="727925"/>
          </a:xfrm>
        </p:spPr>
        <p:txBody>
          <a:bodyPr/>
          <a:lstStyle/>
          <a:p>
            <a:r>
              <a:rPr lang="en-US" dirty="0" smtClean="0"/>
              <a:t>Empowering Agile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990601"/>
            <a:ext cx="8734425" cy="391919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SOA and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An approach to software development where many small services are composed into applications</a:t>
            </a:r>
          </a:p>
          <a:p>
            <a:pPr lvl="2"/>
            <a:r>
              <a:rPr lang="en-US" dirty="0" smtClean="0"/>
              <a:t>Services communicate over well defined interfaces</a:t>
            </a:r>
          </a:p>
          <a:p>
            <a:pPr lvl="2"/>
            <a:r>
              <a:rPr lang="en-US" dirty="0" smtClean="0"/>
              <a:t>Encourages small teams, each owning a service</a:t>
            </a:r>
          </a:p>
          <a:p>
            <a:pPr lvl="1"/>
            <a:r>
              <a:rPr lang="en-US" dirty="0" smtClean="0"/>
              <a:t>The more atomic the service: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 smtClean="0"/>
              <a:t>The more likely it is to be reusable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 smtClean="0"/>
              <a:t>The more easily it can be encapsulated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 smtClean="0"/>
              <a:t>The more of them you need to do something useful (!)</a:t>
            </a:r>
          </a:p>
          <a:p>
            <a:r>
              <a:rPr lang="en-US" dirty="0" smtClean="0"/>
              <a:t>Micro services and VMs have different cardinalities</a:t>
            </a:r>
          </a:p>
          <a:p>
            <a:pPr lvl="1"/>
            <a:r>
              <a:rPr lang="en-US" dirty="0" smtClean="0"/>
              <a:t>10:1  Ten services running on a single VM creates an ops integration challenge across all services</a:t>
            </a:r>
          </a:p>
          <a:p>
            <a:r>
              <a:rPr lang="en-US" dirty="0"/>
              <a:t>Micro services and </a:t>
            </a:r>
            <a:r>
              <a:rPr lang="en-US" dirty="0" smtClean="0"/>
              <a:t>Containers have the same cardinality</a:t>
            </a:r>
            <a:endParaRPr lang="en-US" dirty="0"/>
          </a:p>
          <a:p>
            <a:pPr lvl="1"/>
            <a:r>
              <a:rPr lang="en-US" dirty="0" smtClean="0"/>
              <a:t>1:1  One service in one container, requires only ops support for the service encapsulated</a:t>
            </a:r>
          </a:p>
          <a:p>
            <a:r>
              <a:rPr lang="en-US" dirty="0" smtClean="0"/>
              <a:t>Containers allow each service to be packaged with its own dependencies</a:t>
            </a:r>
          </a:p>
          <a:p>
            <a:pPr lvl="1"/>
            <a:r>
              <a:rPr lang="en-US" dirty="0" smtClean="0"/>
              <a:t>10 containerized services map directly to 10 individual, isolated, reliable ops events</a:t>
            </a:r>
          </a:p>
          <a:p>
            <a:pPr lvl="1"/>
            <a:r>
              <a:rPr lang="en-US" dirty="0" smtClean="0"/>
              <a:t>Gives </a:t>
            </a:r>
            <a:r>
              <a:rPr lang="en-US" dirty="0" err="1" smtClean="0"/>
              <a:t>devops</a:t>
            </a:r>
            <a:r>
              <a:rPr lang="en-US" dirty="0" smtClean="0"/>
              <a:t> teams autonomy</a:t>
            </a:r>
          </a:p>
          <a:p>
            <a:pPr lvl="2"/>
            <a:r>
              <a:rPr lang="en-US" dirty="0" smtClean="0"/>
              <a:t>Team owns software and configuration when using containers</a:t>
            </a:r>
          </a:p>
          <a:p>
            <a:pPr lvl="1"/>
            <a:r>
              <a:rPr lang="en-US" dirty="0" smtClean="0"/>
              <a:t>Empowers CI/CD and incremental application evolution</a:t>
            </a:r>
          </a:p>
          <a:p>
            <a:pPr lvl="2"/>
            <a:r>
              <a:rPr lang="en-US" dirty="0" smtClean="0"/>
              <a:t>Integration challenges are reduced to inter service communications, networking and volumes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6" name="Picture 4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909791"/>
            <a:ext cx="6069782" cy="172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0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1" y="8389"/>
            <a:ext cx="7391400" cy="619829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Registries, </a:t>
            </a:r>
            <a:r>
              <a:rPr lang="en-US" sz="3600" dirty="0" smtClean="0"/>
              <a:t>Repos, </a:t>
            </a:r>
            <a:r>
              <a:rPr lang="en-US" sz="3600" dirty="0" smtClean="0"/>
              <a:t>and Tags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0" y="669022"/>
            <a:ext cx="8074855" cy="50417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Images</a:t>
            </a:r>
            <a:r>
              <a:rPr lang="en-US" dirty="0"/>
              <a:t> </a:t>
            </a:r>
            <a:r>
              <a:rPr lang="en-US" dirty="0" smtClean="0"/>
              <a:t>house file system layers and metadata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Repositories</a:t>
            </a:r>
            <a:r>
              <a:rPr lang="en-US" dirty="0" smtClean="0"/>
              <a:t> are named collections </a:t>
            </a:r>
            <a:r>
              <a:rPr lang="en-US" dirty="0"/>
              <a:t>of </a:t>
            </a:r>
            <a:r>
              <a:rPr lang="en-US" dirty="0" smtClean="0"/>
              <a:t>images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Tags</a:t>
            </a:r>
            <a:r>
              <a:rPr lang="en-US" dirty="0" smtClean="0"/>
              <a:t> are strings used to identify individual images within a repository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Registries</a:t>
            </a:r>
            <a:r>
              <a:rPr lang="en-US" dirty="0" smtClean="0"/>
              <a:t> are services that allow you to store and retrieve images by </a:t>
            </a:r>
            <a:r>
              <a:rPr lang="en-US" dirty="0" err="1" smtClean="0"/>
              <a:t>repository:tag</a:t>
            </a:r>
            <a:r>
              <a:rPr lang="en-US" dirty="0" smtClean="0"/>
              <a:t> name using a REST (HTTP) API</a:t>
            </a:r>
            <a:endParaRPr lang="en-US" dirty="0"/>
          </a:p>
          <a:p>
            <a:pPr lvl="1"/>
            <a:r>
              <a:rPr lang="en-US" dirty="0" smtClean="0"/>
              <a:t>Docker Hub is the central public registry </a:t>
            </a:r>
          </a:p>
          <a:p>
            <a:pPr lvl="1"/>
            <a:r>
              <a:rPr lang="en-US" dirty="0" smtClean="0"/>
              <a:t>Companies can deploy their own registries</a:t>
            </a:r>
          </a:p>
          <a:p>
            <a:pPr lvl="2"/>
            <a:r>
              <a:rPr lang="en-US" dirty="0" smtClean="0"/>
              <a:t>Using open source and commercial solutions</a:t>
            </a:r>
          </a:p>
          <a:p>
            <a:pPr lvl="3"/>
            <a:r>
              <a:rPr lang="en-US" dirty="0">
                <a:solidFill>
                  <a:srgbClr val="00B0F0"/>
                </a:solidFill>
              </a:rPr>
              <a:t>Docker Trusted </a:t>
            </a:r>
            <a:r>
              <a:rPr lang="en-US" dirty="0" smtClean="0">
                <a:solidFill>
                  <a:srgbClr val="00B0F0"/>
                </a:solidFill>
              </a:rPr>
              <a:t>Registry </a:t>
            </a:r>
            <a:r>
              <a:rPr lang="en-US" dirty="0" smtClean="0"/>
              <a:t>(formerly known as: Docker Hub Enterprise) from </a:t>
            </a:r>
            <a:r>
              <a:rPr lang="en-US" dirty="0"/>
              <a:t>Docker Inc</a:t>
            </a:r>
            <a:r>
              <a:rPr lang="en-US" dirty="0" smtClean="0"/>
              <a:t>. (commercial product)</a:t>
            </a:r>
          </a:p>
          <a:p>
            <a:pPr lvl="3"/>
            <a:r>
              <a:rPr lang="en-US" dirty="0" smtClean="0">
                <a:solidFill>
                  <a:srgbClr val="00B0F0"/>
                </a:solidFill>
              </a:rPr>
              <a:t>Quay Enterprise </a:t>
            </a:r>
            <a:r>
              <a:rPr lang="en-US" dirty="0" smtClean="0"/>
              <a:t>part of the Tectonic platform from CoreOS (commercial product)</a:t>
            </a:r>
            <a:endParaRPr lang="en-US" dirty="0"/>
          </a:p>
          <a:p>
            <a:pPr lvl="3"/>
            <a:r>
              <a:rPr lang="en-US" dirty="0" smtClean="0">
                <a:solidFill>
                  <a:srgbClr val="00B0F0"/>
                </a:solidFill>
              </a:rPr>
              <a:t>Docker Registry </a:t>
            </a:r>
            <a:r>
              <a:rPr lang="en-US" dirty="0" smtClean="0"/>
              <a:t>from Docker</a:t>
            </a:r>
            <a:r>
              <a:rPr lang="en-US" dirty="0"/>
              <a:t> </a:t>
            </a:r>
            <a:r>
              <a:rPr lang="en-US" dirty="0" smtClean="0"/>
              <a:t>Inc. (free open source)</a:t>
            </a:r>
            <a:br>
              <a:rPr lang="en-US" dirty="0" smtClean="0"/>
            </a:br>
            <a:r>
              <a:rPr lang="en-US" dirty="0" smtClean="0"/>
              <a:t>(https://github.com/docker/docker-registry)</a:t>
            </a:r>
          </a:p>
          <a:p>
            <a:pPr lvl="3"/>
            <a:r>
              <a:rPr lang="en-US" dirty="0" err="1" smtClean="0">
                <a:solidFill>
                  <a:srgbClr val="00B0F0"/>
                </a:solidFill>
              </a:rPr>
              <a:t>Artifactory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/>
              <a:t>3.4+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http://www.jfrog.com/open-source/#os-arti</a:t>
            </a:r>
            <a:r>
              <a:rPr lang="en-US" dirty="0" smtClean="0"/>
              <a:t>)</a:t>
            </a:r>
          </a:p>
          <a:p>
            <a:pPr lvl="3"/>
            <a:r>
              <a:rPr lang="en-US" dirty="0">
                <a:solidFill>
                  <a:srgbClr val="00B0F0"/>
                </a:solidFill>
              </a:rPr>
              <a:t>Nexus</a:t>
            </a:r>
            <a:r>
              <a:rPr lang="en-US" dirty="0"/>
              <a:t> 3 Milestone </a:t>
            </a:r>
            <a:r>
              <a:rPr lang="en-US" dirty="0" smtClean="0"/>
              <a:t>5 (in preview)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(https</a:t>
            </a:r>
            <a:r>
              <a:rPr lang="en-US" dirty="0"/>
              <a:t>://</a:t>
            </a:r>
            <a:r>
              <a:rPr lang="en-US" dirty="0" smtClean="0"/>
              <a:t>issues.sonatype.org/browse/NEXUS-6166)</a:t>
            </a:r>
            <a:endParaRPr lang="en-US" dirty="0"/>
          </a:p>
          <a:p>
            <a:pPr lvl="2"/>
            <a:r>
              <a:rPr lang="en-US" dirty="0" smtClean="0"/>
              <a:t>Using hosted cloud solutions</a:t>
            </a:r>
          </a:p>
          <a:p>
            <a:pPr lvl="3"/>
            <a:r>
              <a:rPr lang="en-US" dirty="0" smtClean="0">
                <a:solidFill>
                  <a:srgbClr val="00B050"/>
                </a:solidFill>
              </a:rPr>
              <a:t>Docker Hub</a:t>
            </a:r>
            <a:r>
              <a:rPr lang="en-US" dirty="0" smtClean="0"/>
              <a:t> </a:t>
            </a:r>
            <a:r>
              <a:rPr lang="en-US" dirty="0"/>
              <a:t>(hub.docker.com</a:t>
            </a:r>
            <a:r>
              <a:rPr lang="en-US" dirty="0" smtClean="0"/>
              <a:t>) from Docker Inc.</a:t>
            </a:r>
          </a:p>
          <a:p>
            <a:pPr lvl="3"/>
            <a:r>
              <a:rPr lang="en-US" dirty="0" smtClean="0">
                <a:solidFill>
                  <a:srgbClr val="00B050"/>
                </a:solidFill>
              </a:rPr>
              <a:t>Quay</a:t>
            </a:r>
            <a:r>
              <a:rPr lang="en-US" dirty="0" smtClean="0"/>
              <a:t> (quay.io), acquired by CoreOS Inc.</a:t>
            </a:r>
          </a:p>
          <a:p>
            <a:pPr lvl="3"/>
            <a:r>
              <a:rPr lang="en-US" dirty="0" smtClean="0">
                <a:solidFill>
                  <a:srgbClr val="00B050"/>
                </a:solidFill>
              </a:rPr>
              <a:t>Google Container Registry </a:t>
            </a:r>
            <a:r>
              <a:rPr lang="en-US" dirty="0" smtClean="0"/>
              <a:t>(gcr.io) from Google</a:t>
            </a:r>
          </a:p>
          <a:p>
            <a:pPr lvl="3"/>
            <a:r>
              <a:rPr lang="en-US" dirty="0">
                <a:solidFill>
                  <a:srgbClr val="00B050"/>
                </a:solidFill>
              </a:rPr>
              <a:t>Amazon EC2 Container Registry </a:t>
            </a:r>
            <a:r>
              <a:rPr lang="en-US" dirty="0" smtClean="0"/>
              <a:t>[ECR] integrated </a:t>
            </a:r>
            <a:br>
              <a:rPr lang="en-US" dirty="0" smtClean="0"/>
            </a:br>
            <a:r>
              <a:rPr lang="en-US" dirty="0" smtClean="0"/>
              <a:t>with AWS EC2 Container Service [ECS]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 descr="http://blog.octo.com/wp-content/uploads/2014/01/Diapositiv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64" y="4114800"/>
            <a:ext cx="518983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5830967"/>
            <a:ext cx="2667001" cy="7386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Public registry images should </a:t>
            </a:r>
            <a:r>
              <a:rPr lang="en-US" sz="1400" dirty="0"/>
              <a:t>be </a:t>
            </a:r>
            <a:r>
              <a:rPr lang="en-US" sz="1400" dirty="0" smtClean="0"/>
              <a:t>used with caution by the security minded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712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69449" y="4723967"/>
            <a:ext cx="2653510" cy="12392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Cloud Registries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2624"/>
            <a:ext cx="5262119" cy="39979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Docker Registries house collections of repositories</a:t>
            </a:r>
          </a:p>
          <a:p>
            <a:r>
              <a:rPr lang="en-US" dirty="0" smtClean="0"/>
              <a:t>Registries allow users to upload and download images from repositories</a:t>
            </a:r>
          </a:p>
          <a:p>
            <a:r>
              <a:rPr lang="en-US" dirty="0" smtClean="0"/>
              <a:t>Registries can be private and internal</a:t>
            </a:r>
          </a:p>
          <a:p>
            <a:pPr lvl="1"/>
            <a:r>
              <a:rPr lang="en-US" dirty="0" smtClean="0"/>
              <a:t>Organizations can run one or more of their own internal registries</a:t>
            </a:r>
          </a:p>
          <a:p>
            <a:r>
              <a:rPr lang="en-US" dirty="0" smtClean="0"/>
              <a:t>Registries can be public</a:t>
            </a:r>
          </a:p>
          <a:p>
            <a:pPr lvl="1"/>
            <a:r>
              <a:rPr lang="en-US" dirty="0" smtClean="0"/>
              <a:t>Docker Hub is a public registry run by Docker Inc.</a:t>
            </a:r>
          </a:p>
          <a:p>
            <a:pPr lvl="2"/>
            <a:r>
              <a:rPr lang="en-US" dirty="0" smtClean="0"/>
              <a:t>Docker Hub is integrated into the Docker ecosystem and is the default registry</a:t>
            </a:r>
          </a:p>
          <a:p>
            <a:pPr lvl="1"/>
            <a:r>
              <a:rPr lang="en-US" dirty="0" smtClean="0"/>
              <a:t>Other organizations create their own public registries</a:t>
            </a:r>
          </a:p>
          <a:p>
            <a:r>
              <a:rPr lang="en-US" dirty="0" smtClean="0"/>
              <a:t>Registries can be private and external</a:t>
            </a:r>
          </a:p>
          <a:p>
            <a:pPr lvl="1"/>
            <a:r>
              <a:rPr lang="en-US" dirty="0" smtClean="0"/>
              <a:t>Companies can offer cloud based </a:t>
            </a:r>
            <a:br>
              <a:rPr lang="en-US" dirty="0" smtClean="0"/>
            </a:br>
            <a:r>
              <a:rPr lang="en-US" dirty="0" smtClean="0"/>
              <a:t>registry solutions commercially</a:t>
            </a:r>
          </a:p>
          <a:p>
            <a:pPr lvl="1"/>
            <a:r>
              <a:rPr lang="en-US" dirty="0" smtClean="0"/>
              <a:t>Docker Hub hosts private registries</a:t>
            </a:r>
          </a:p>
          <a:p>
            <a:pPr lvl="1"/>
            <a:r>
              <a:rPr lang="en-US" dirty="0" smtClean="0"/>
              <a:t>Quay hosts private registries for clients</a:t>
            </a:r>
          </a:p>
          <a:p>
            <a:pPr lvl="2"/>
            <a:r>
              <a:rPr lang="en-US" dirty="0" smtClean="0"/>
              <a:t>Acquired by CoreOS Inc. 2014-08</a:t>
            </a:r>
          </a:p>
          <a:p>
            <a:pPr lvl="1"/>
            <a:r>
              <a:rPr lang="en-US" dirty="0" smtClean="0"/>
              <a:t>Google hosts a registry service at gcr.io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58495" y="2036618"/>
            <a:ext cx="680516" cy="166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5" y="2690454"/>
            <a:ext cx="5100639" cy="4083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98" y="4120600"/>
            <a:ext cx="3400425" cy="247534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568" y="122624"/>
            <a:ext cx="3400425" cy="26636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337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3" y="46304"/>
            <a:ext cx="5181600" cy="667121"/>
          </a:xfrm>
        </p:spPr>
        <p:txBody>
          <a:bodyPr>
            <a:normAutofit fontScale="90000"/>
          </a:bodyPr>
          <a:lstStyle/>
          <a:p>
            <a:r>
              <a:rPr lang="en-US" smtClean="0"/>
              <a:t>Docker Hub Pricing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4191000" cy="25584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97" y="990600"/>
            <a:ext cx="4002505" cy="29193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339539"/>
            <a:ext cx="5628085" cy="34335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14400" y="3773269"/>
            <a:ext cx="3429000" cy="646331"/>
          </a:xfrm>
          <a:prstGeom prst="rect">
            <a:avLst/>
          </a:prstGeom>
          <a:gradFill>
            <a:gsLst>
              <a:gs pos="0">
                <a:schemeClr val="bg2">
                  <a:tint val="100000"/>
                  <a:shade val="80000"/>
                  <a:satMod val="100000"/>
                  <a:lumMod val="100000"/>
                </a:schemeClr>
              </a:gs>
              <a:gs pos="65000">
                <a:schemeClr val="bg2">
                  <a:tint val="100000"/>
                  <a:shade val="95000"/>
                  <a:satMod val="100000"/>
                  <a:lumMod val="100000"/>
                </a:schemeClr>
              </a:gs>
              <a:gs pos="100000">
                <a:schemeClr val="bg2">
                  <a:tint val="88000"/>
                  <a:shade val="100000"/>
                  <a:satMod val="400000"/>
                  <a:lumMod val="10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blog.docker.com</a:t>
            </a:r>
            <a:r>
              <a:rPr lang="en-US" dirty="0">
                <a:solidFill>
                  <a:schemeClr val="tx2"/>
                </a:solidFill>
              </a:rPr>
              <a:t>/2016/02/docker-hub-two-billion-pulls/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428" y="5486400"/>
            <a:ext cx="2947508" cy="1281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173" y="3733800"/>
            <a:ext cx="233002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dirty="0" smtClean="0"/>
              <a:t>: Docker Images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</a:t>
            </a:r>
            <a:r>
              <a:rPr lang="en-US" dirty="0" smtClean="0"/>
              <a:t>2013-2016 </a:t>
            </a:r>
            <a:r>
              <a:rPr lang="en-US" dirty="0" smtClean="0"/>
              <a:t>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7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624"/>
            <a:ext cx="7315200" cy="1154097"/>
          </a:xfrm>
        </p:spPr>
        <p:txBody>
          <a:bodyPr/>
          <a:lstStyle/>
          <a:p>
            <a:r>
              <a:rPr lang="en-US" dirty="0" smtClean="0"/>
              <a:t>Web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2971800" cy="5278437"/>
          </a:xfrm>
        </p:spPr>
        <p:txBody>
          <a:bodyPr/>
          <a:lstStyle/>
          <a:p>
            <a:r>
              <a:rPr lang="en-US" dirty="0" smtClean="0"/>
              <a:t>Searching for repositories at the command line may suffice for casual lookups</a:t>
            </a:r>
          </a:p>
          <a:p>
            <a:pPr lvl="1"/>
            <a:r>
              <a:rPr lang="en-US" dirty="0" smtClean="0"/>
              <a:t>However only basic repository information is returned</a:t>
            </a:r>
          </a:p>
          <a:p>
            <a:r>
              <a:rPr lang="en-US" dirty="0" smtClean="0"/>
              <a:t>The web interface to docker hub provides detailed information on each repository </a:t>
            </a:r>
          </a:p>
          <a:p>
            <a:pPr lvl="1"/>
            <a:r>
              <a:rPr lang="en-US" dirty="0" smtClean="0"/>
              <a:t>Including individual tags, long descriptions, </a:t>
            </a:r>
            <a:r>
              <a:rPr lang="en-US" dirty="0" err="1" smtClean="0"/>
              <a:t>dockerfile</a:t>
            </a:r>
            <a:r>
              <a:rPr lang="en-US" dirty="0" smtClean="0"/>
              <a:t> source and more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24000"/>
            <a:ext cx="5952631" cy="39424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05200" y="5005859"/>
            <a:ext cx="5588177" cy="165483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>
            <a:normAutofit fontScale="92500"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Menlo-Regular" charset="0"/>
              </a:rPr>
              <a:t>$ 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docker search --help</a:t>
            </a:r>
          </a:p>
          <a:p>
            <a:endParaRPr lang="en-US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Usage:	docker search [OPTIONS] TERM</a:t>
            </a:r>
          </a:p>
          <a:p>
            <a:endParaRPr lang="en-US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Search the Docker Hub for images</a:t>
            </a:r>
          </a:p>
          <a:p>
            <a:endParaRPr lang="en-US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Options: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-f, --filter value   Filter output based on conditions provided (default [])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  --help           Print usage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  --limit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  Max number of search results (default 25)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  --no-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trunc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   Don't truncate output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670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410200" y="4114800"/>
            <a:ext cx="3505200" cy="2362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Docker Host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28600"/>
            <a:ext cx="7253909" cy="771804"/>
          </a:xfrm>
        </p:spPr>
        <p:txBody>
          <a:bodyPr/>
          <a:lstStyle/>
          <a:p>
            <a:r>
              <a:rPr lang="en-US" dirty="0" smtClean="0"/>
              <a:t>push and pull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33197"/>
            <a:ext cx="5181600" cy="188356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Docker daemons maintain a local image store</a:t>
            </a:r>
          </a:p>
          <a:p>
            <a:pPr lvl="1"/>
            <a:r>
              <a:rPr lang="en-US" dirty="0"/>
              <a:t>Daemons push local images to Registries</a:t>
            </a:r>
          </a:p>
          <a:p>
            <a:pPr lvl="1"/>
            <a:r>
              <a:rPr lang="en-US" dirty="0"/>
              <a:t>Docker Daemons pull Registry images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the local </a:t>
            </a:r>
            <a:r>
              <a:rPr lang="en-US" dirty="0" smtClean="0"/>
              <a:t>store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/lib/docker/{</a:t>
            </a:r>
            <a:r>
              <a:rPr lang="en-US" dirty="0" err="1" smtClean="0"/>
              <a:t>aufs</a:t>
            </a:r>
            <a:r>
              <a:rPr lang="en-US" dirty="0" smtClean="0"/>
              <a:t>, </a:t>
            </a:r>
            <a:r>
              <a:rPr lang="en-US" dirty="0" err="1" smtClean="0"/>
              <a:t>devicemapper</a:t>
            </a:r>
            <a:r>
              <a:rPr lang="en-US" dirty="0" smtClean="0"/>
              <a:t>, etc.}</a:t>
            </a:r>
          </a:p>
          <a:p>
            <a:pPr lvl="1"/>
            <a:r>
              <a:rPr lang="en-US" dirty="0" smtClean="0"/>
              <a:t>Image metadata is stored in /</a:t>
            </a:r>
            <a:r>
              <a:rPr lang="en-US" dirty="0" err="1" smtClean="0"/>
              <a:t>var</a:t>
            </a:r>
            <a:r>
              <a:rPr lang="en-US" dirty="0" smtClean="0"/>
              <a:t>/lib/docker/graph/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" y="3810000"/>
            <a:ext cx="2057400" cy="121395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Registry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5131" y="4352489"/>
            <a:ext cx="2057400" cy="121395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Daemon</a:t>
            </a:r>
            <a:endParaRPr lang="en-US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914400" y="4800600"/>
            <a:ext cx="1981200" cy="1295400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7208881" y="5190689"/>
            <a:ext cx="1274650" cy="783391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410200" y="1493995"/>
            <a:ext cx="3505200" cy="2362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Docker Host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45131" y="1731684"/>
            <a:ext cx="2057400" cy="121395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Daemon</a:t>
            </a:r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7208881" y="2569884"/>
            <a:ext cx="1274650" cy="783391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Images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13" idx="1"/>
          </p:cNvCxnSpPr>
          <p:nvPr/>
        </p:nvCxnSpPr>
        <p:spPr>
          <a:xfrm flipV="1">
            <a:off x="2286000" y="2338663"/>
            <a:ext cx="3759131" cy="2082771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7" idx="1"/>
          </p:cNvCxnSpPr>
          <p:nvPr/>
        </p:nvCxnSpPr>
        <p:spPr>
          <a:xfrm>
            <a:off x="2286000" y="4416979"/>
            <a:ext cx="3759131" cy="542489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91427" y="401540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push/pull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5"/>
            <a:ext cx="7315200" cy="867976"/>
          </a:xfrm>
        </p:spPr>
        <p:txBody>
          <a:bodyPr/>
          <a:lstStyle/>
          <a:p>
            <a:r>
              <a:rPr lang="en-US" dirty="0" smtClean="0"/>
              <a:t>Registry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86794"/>
            <a:ext cx="2895600" cy="556594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Docker Registry Commands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docker </a:t>
            </a:r>
            <a:r>
              <a:rPr lang="en-US" dirty="0" smtClean="0">
                <a:solidFill>
                  <a:schemeClr val="tx2"/>
                </a:solidFill>
              </a:rPr>
              <a:t>login</a:t>
            </a:r>
          </a:p>
          <a:p>
            <a:pPr lvl="2"/>
            <a:r>
              <a:rPr lang="en-US" dirty="0" smtClean="0"/>
              <a:t>to </a:t>
            </a:r>
            <a:r>
              <a:rPr lang="en-US" dirty="0"/>
              <a:t>login to a </a:t>
            </a:r>
            <a:r>
              <a:rPr lang="en-US" dirty="0" smtClean="0"/>
              <a:t>registry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docker logout</a:t>
            </a:r>
          </a:p>
          <a:p>
            <a:pPr lvl="2"/>
            <a:r>
              <a:rPr lang="en-US" dirty="0" smtClean="0"/>
              <a:t>To logout of a registry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docker search</a:t>
            </a:r>
          </a:p>
          <a:p>
            <a:pPr lvl="2"/>
            <a:r>
              <a:rPr lang="en-US" dirty="0" smtClean="0"/>
              <a:t>searches a registry </a:t>
            </a:r>
            <a:r>
              <a:rPr lang="en-US" dirty="0"/>
              <a:t>for </a:t>
            </a:r>
            <a:r>
              <a:rPr lang="en-US" dirty="0" smtClean="0"/>
              <a:t>an image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docker pull</a:t>
            </a:r>
          </a:p>
          <a:p>
            <a:pPr lvl="2"/>
            <a:r>
              <a:rPr lang="en-US" dirty="0" smtClean="0"/>
              <a:t>pulls </a:t>
            </a:r>
            <a:r>
              <a:rPr lang="en-US" dirty="0"/>
              <a:t>an image from registry to </a:t>
            </a:r>
            <a:r>
              <a:rPr lang="en-US" dirty="0" smtClean="0"/>
              <a:t>the local machine (also pulls its dependencies)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docker </a:t>
            </a:r>
            <a:r>
              <a:rPr lang="en-US" dirty="0" smtClean="0">
                <a:solidFill>
                  <a:schemeClr val="tx2"/>
                </a:solidFill>
              </a:rPr>
              <a:t>push</a:t>
            </a:r>
          </a:p>
          <a:p>
            <a:pPr lvl="2"/>
            <a:r>
              <a:rPr lang="en-US" dirty="0" smtClean="0"/>
              <a:t>pushes </a:t>
            </a:r>
            <a:r>
              <a:rPr lang="en-US" dirty="0"/>
              <a:t>an image to the registry from local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When running a container whose image cannot be found locally, the Docker Engine will try to pull the image from its registry automatically</a:t>
            </a:r>
          </a:p>
          <a:p>
            <a:r>
              <a:rPr lang="en-US" dirty="0" smtClean="0"/>
              <a:t>These commands (and </a:t>
            </a:r>
            <a:r>
              <a:rPr lang="en-US" dirty="0" err="1" smtClean="0"/>
              <a:t>docker</a:t>
            </a:r>
            <a:r>
              <a:rPr lang="en-US" dirty="0" smtClean="0"/>
              <a:t> run indirectly) cause the Docker daemon to perform network I/O with a registry independent of the </a:t>
            </a:r>
            <a:r>
              <a:rPr lang="en-US" dirty="0" err="1" smtClean="0"/>
              <a:t>docker</a:t>
            </a:r>
            <a:r>
              <a:rPr lang="en-US" dirty="0" smtClean="0"/>
              <a:t> client session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86794"/>
            <a:ext cx="5878439" cy="55659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96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1154097"/>
          </a:xfrm>
        </p:spPr>
        <p:txBody>
          <a:bodyPr/>
          <a:lstStyle/>
          <a:p>
            <a:r>
              <a:rPr lang="en-US" dirty="0" smtClean="0"/>
              <a:t>Accessing 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6" y="1682496"/>
            <a:ext cx="8210204" cy="35395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Docker Hub can be searched and pulled anonymously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Docker </a:t>
            </a:r>
            <a:r>
              <a:rPr lang="en-US" dirty="0" smtClean="0"/>
              <a:t>command line tool provides a login command </a:t>
            </a:r>
          </a:p>
          <a:p>
            <a:pPr lvl="1"/>
            <a:r>
              <a:rPr lang="en-US" dirty="0" smtClean="0"/>
              <a:t>Enables push access to a Docker Hub account from the CLI</a:t>
            </a:r>
          </a:p>
          <a:p>
            <a:pPr lvl="1"/>
            <a:r>
              <a:rPr lang="en-US" dirty="0" smtClean="0"/>
              <a:t>Stores credentials in:</a:t>
            </a:r>
          </a:p>
          <a:p>
            <a:pPr lvl="2"/>
            <a:r>
              <a:rPr lang="en-US" dirty="0" smtClean="0"/>
              <a:t> ~/.</a:t>
            </a:r>
            <a:r>
              <a:rPr lang="en-US" dirty="0" err="1" smtClean="0"/>
              <a:t>dockercfg</a:t>
            </a:r>
            <a:r>
              <a:rPr lang="en-US" dirty="0" smtClean="0"/>
              <a:t>   	&lt; </a:t>
            </a:r>
            <a:r>
              <a:rPr lang="en-US" dirty="0" err="1" smtClean="0"/>
              <a:t>docker</a:t>
            </a:r>
            <a:r>
              <a:rPr lang="en-US" dirty="0" smtClean="0"/>
              <a:t> 1.8</a:t>
            </a:r>
          </a:p>
          <a:p>
            <a:pPr lvl="2"/>
            <a:r>
              <a:rPr lang="en-US" dirty="0"/>
              <a:t>~/.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config.json</a:t>
            </a:r>
            <a:r>
              <a:rPr lang="en-US" dirty="0" smtClean="0"/>
              <a:t>   	&gt;= </a:t>
            </a:r>
            <a:r>
              <a:rPr lang="en-US" dirty="0" err="1" smtClean="0"/>
              <a:t>docker</a:t>
            </a:r>
            <a:r>
              <a:rPr lang="en-US" dirty="0" smtClean="0"/>
              <a:t> 1.8</a:t>
            </a:r>
          </a:p>
          <a:p>
            <a:pPr lvl="1"/>
            <a:r>
              <a:rPr lang="en-US" dirty="0" smtClean="0"/>
              <a:t>User, password and email can be supplied on the command line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-</a:t>
            </a:r>
            <a:r>
              <a:rPr lang="en-US" dirty="0">
                <a:solidFill>
                  <a:schemeClr val="tx2"/>
                </a:solidFill>
              </a:rPr>
              <a:t>e</a:t>
            </a:r>
            <a:r>
              <a:rPr lang="en-US" dirty="0"/>
              <a:t>, --email</a:t>
            </a:r>
            <a:r>
              <a:rPr lang="en-US" dirty="0" smtClean="0"/>
              <a:t>="bob@example.com"</a:t>
            </a:r>
            <a:endParaRPr lang="en-US" dirty="0"/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-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, --</a:t>
            </a:r>
            <a:r>
              <a:rPr lang="en-US" dirty="0" smtClean="0"/>
              <a:t>password="secret"</a:t>
            </a:r>
            <a:endParaRPr lang="en-US" dirty="0"/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-</a:t>
            </a:r>
            <a:r>
              <a:rPr lang="en-US" dirty="0">
                <a:solidFill>
                  <a:schemeClr val="tx2"/>
                </a:solidFill>
              </a:rPr>
              <a:t>u</a:t>
            </a:r>
            <a:r>
              <a:rPr lang="en-US" dirty="0"/>
              <a:t>, --</a:t>
            </a:r>
            <a:r>
              <a:rPr lang="en-US" dirty="0" smtClean="0"/>
              <a:t>username="Bob Smith"</a:t>
            </a:r>
          </a:p>
          <a:p>
            <a:r>
              <a:rPr lang="en-US" dirty="0" smtClean="0"/>
              <a:t>Users can login to private registries from the command line also</a:t>
            </a:r>
          </a:p>
          <a:p>
            <a:pPr lvl="2"/>
            <a:r>
              <a:rPr lang="en-US" dirty="0" smtClean="0"/>
              <a:t>$ docker </a:t>
            </a:r>
            <a:r>
              <a:rPr lang="en-US" dirty="0"/>
              <a:t>login localhost:8080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800600"/>
            <a:ext cx="3886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:~$ docker login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Password: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Email: bob@example.com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Login Succeeded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:~$</a:t>
            </a:r>
          </a:p>
        </p:txBody>
      </p:sp>
    </p:spTree>
    <p:extLst>
      <p:ext uri="{BB962C8B-B14F-4D97-AF65-F5344CB8AC3E}">
        <p14:creationId xmlns:p14="http://schemas.microsoft.com/office/powerpoint/2010/main" val="34593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3501"/>
            <a:ext cx="7467600" cy="793300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config.json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26891"/>
            <a:ext cx="7315200" cy="4095750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config.json</a:t>
            </a:r>
            <a:r>
              <a:rPr lang="en-US" dirty="0" smtClean="0"/>
              <a:t> and/or .</a:t>
            </a:r>
            <a:r>
              <a:rPr lang="en-US" dirty="0" err="1" smtClean="0"/>
              <a:t>dockercfg</a:t>
            </a:r>
            <a:r>
              <a:rPr lang="en-US" dirty="0" smtClean="0"/>
              <a:t> entries provide a registry URL and an </a:t>
            </a:r>
            <a:r>
              <a:rPr lang="en-US" dirty="0" err="1" smtClean="0"/>
              <a:t>auth</a:t>
            </a:r>
            <a:r>
              <a:rPr lang="en-US" dirty="0" smtClean="0"/>
              <a:t> token</a:t>
            </a:r>
          </a:p>
          <a:p>
            <a:r>
              <a:rPr lang="en-US" dirty="0" smtClean="0"/>
              <a:t>The </a:t>
            </a:r>
            <a:r>
              <a:rPr lang="en-US" dirty="0" err="1"/>
              <a:t>auth</a:t>
            </a:r>
            <a:r>
              <a:rPr lang="en-US" dirty="0"/>
              <a:t> token is a base64 encoded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base64</a:t>
            </a:r>
            <a:r>
              <a:rPr lang="en-US" dirty="0"/>
              <a:t>(&lt;username&gt;:&lt;password</a:t>
            </a:r>
            <a:r>
              <a:rPr lang="en-US" dirty="0" smtClean="0"/>
              <a:t>&gt;)</a:t>
            </a:r>
          </a:p>
          <a:p>
            <a:pPr lvl="1"/>
            <a:r>
              <a:rPr lang="en-US" dirty="0" smtClean="0"/>
              <a:t>This token is usable as long as the account and password on the target host are not changed</a:t>
            </a:r>
          </a:p>
          <a:p>
            <a:pPr lvl="1"/>
            <a:r>
              <a:rPr lang="en-US" dirty="0" smtClean="0"/>
              <a:t>This representation is not secure and must be protected through file permissions (600)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/>
                </a:solidFill>
              </a:rPr>
              <a:t>docker login</a:t>
            </a:r>
            <a:r>
              <a:rPr lang="en-US" dirty="0" smtClean="0"/>
              <a:t> </a:t>
            </a:r>
            <a:r>
              <a:rPr lang="en-US" dirty="0" smtClean="0"/>
              <a:t>command simply</a:t>
            </a:r>
            <a:br>
              <a:rPr lang="en-US" dirty="0" smtClean="0"/>
            </a:br>
            <a:r>
              <a:rPr lang="en-US" dirty="0" smtClean="0"/>
              <a:t>populates this file</a:t>
            </a:r>
          </a:p>
          <a:p>
            <a:pPr lvl="1"/>
            <a:r>
              <a:rPr lang="en-US" dirty="0" smtClean="0"/>
              <a:t>This can be automated with a script and/or</a:t>
            </a:r>
            <a:br>
              <a:rPr lang="en-US" dirty="0" smtClean="0"/>
            </a:br>
            <a:r>
              <a:rPr lang="en-US" dirty="0" smtClean="0"/>
              <a:t>predefined values can be copied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707" y="3581400"/>
            <a:ext cx="3600450" cy="1962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5690681"/>
            <a:ext cx="7315201" cy="938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auth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dockercfg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's/.*"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auth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": "\(.*\)",\?/\1/'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XJfdXNlX3lvdXJlX2RvZ3NfbmFtZV9hc19hX3Bhc3N3b3JkCg=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auth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dockercfg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's/.*"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auth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": "\(.*\)",\?/\1/' | base64 --decode</a:t>
            </a:r>
          </a:p>
          <a:p>
            <a:r>
              <a:rPr lang="en-US" sz="1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bobsmith:never_use_your_dogs_name_as_a_password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</a:p>
        </p:txBody>
      </p:sp>
    </p:spTree>
    <p:extLst>
      <p:ext uri="{BB962C8B-B14F-4D97-AF65-F5344CB8AC3E}">
        <p14:creationId xmlns:p14="http://schemas.microsoft.com/office/powerpoint/2010/main" val="123981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372983"/>
            <a:ext cx="8610600" cy="6093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help push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Usage: docker push [OPTIONS] NAME[:TAG]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Push an image or a repository to the registry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--help=false       Print usage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push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FATA[0000] You cannot push a "root" repository. </a:t>
            </a:r>
            <a:r>
              <a:rPr lang="en-US" sz="1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Please rename your repository to &lt;user&gt;/&lt;repo&gt;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(ex: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commit ff808d882430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85905f19abdd41913aa16b9353b606e5dbbd79287a136cae5484df2ceac4dab0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images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REPOSITORY                 TAG                 IMAGE ID            CREATED             VIRTUAL SIZE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latest              85905f19abdd        7 minutes ago       226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latest              a69676e13708        9 minutes ago       226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trusty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trusty-20150218.1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14.04.2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latest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14.04 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precise-20150212    1f80e9ca2ac3        2 weeks ago         131.5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12.04               1f80e9ca2ac3        2 weeks ago         131.5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12.04.5             1f80e9ca2ac3        2 weeks ago         131.5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precise             1f80e9ca2ac3        2 weeks ago         131.5 MB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push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The push refers to a repository [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] 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1)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Sending image list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Pushing repository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(1 tags)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511136ea3c5a: Image already pushed, skipping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fa4fd76b09ce: Image already pushed, skipping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1c8294cc5160: Image already pushed, skipping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117ee323aaa9: Image already pushed, skipping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2d24f826cb16: Image already pushed, skipping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85905f19abdd: Image successfully pushed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Pushing tag for rev [85905f19abdd] on {https://cdn-registry-1.docker.io/v1/repositories/bobsmith/thriftdev/tags/latest</a:t>
            </a:r>
            <a:r>
              <a:rPr lang="en-US" sz="1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0" y="548797"/>
            <a:ext cx="5029200" cy="793812"/>
          </a:xfrm>
        </p:spPr>
        <p:txBody>
          <a:bodyPr/>
          <a:lstStyle/>
          <a:p>
            <a:r>
              <a:rPr lang="en-US" dirty="0" smtClean="0"/>
              <a:t>Pushing Repositories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1771" y="6492159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18779" y="83569"/>
            <a:ext cx="941203" cy="301752"/>
          </a:xfrm>
        </p:spPr>
        <p:txBody>
          <a:bodyPr/>
          <a:lstStyle/>
          <a:p>
            <a:fld id="{AF131D0A-6774-4124-AA4A-EC1B6F1EDCB7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038600"/>
            <a:ext cx="3495675" cy="18494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9" name="Straight Arrow Connector 8"/>
          <p:cNvCxnSpPr/>
          <p:nvPr/>
        </p:nvCxnSpPr>
        <p:spPr>
          <a:xfrm>
            <a:off x="3768435" y="4757652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1828"/>
            <a:ext cx="7391400" cy="728722"/>
          </a:xfrm>
        </p:spPr>
        <p:txBody>
          <a:bodyPr/>
          <a:lstStyle/>
          <a:p>
            <a:r>
              <a:rPr lang="en-US" dirty="0" smtClean="0"/>
              <a:t>Docker Hub – Private Repos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214526" cy="289559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Private Docker Hub repositories must be added via </a:t>
            </a:r>
            <a:r>
              <a:rPr lang="en-US" dirty="0"/>
              <a:t>the Add Repository </a:t>
            </a:r>
            <a:r>
              <a:rPr lang="en-US" dirty="0" smtClean="0"/>
              <a:t>link on the Docker Hub account page</a:t>
            </a:r>
          </a:p>
          <a:p>
            <a:r>
              <a:rPr lang="en-US" dirty="0" smtClean="0"/>
              <a:t>Once </a:t>
            </a:r>
            <a:r>
              <a:rPr lang="en-US" dirty="0"/>
              <a:t>the private repository is created, you can push and pull images to and from it using </a:t>
            </a:r>
            <a:r>
              <a:rPr lang="en-US" dirty="0" smtClean="0"/>
              <a:t>Docker as always</a:t>
            </a:r>
            <a:endParaRPr lang="en-US" dirty="0"/>
          </a:p>
          <a:p>
            <a:pPr lvl="1"/>
            <a:r>
              <a:rPr lang="en-US" dirty="0" smtClean="0"/>
              <a:t>You must be </a:t>
            </a:r>
            <a:r>
              <a:rPr lang="en-US" dirty="0"/>
              <a:t>signed in and have access to work with a private </a:t>
            </a:r>
            <a:r>
              <a:rPr lang="en-US" dirty="0" smtClean="0"/>
              <a:t>repository</a:t>
            </a:r>
            <a:endParaRPr lang="en-US" dirty="0"/>
          </a:p>
          <a:p>
            <a:r>
              <a:rPr lang="en-US" dirty="0" smtClean="0"/>
              <a:t>It is not </a:t>
            </a:r>
            <a:r>
              <a:rPr lang="en-US" dirty="0"/>
              <a:t>possible to browse </a:t>
            </a:r>
            <a:r>
              <a:rPr lang="en-US" dirty="0" smtClean="0"/>
              <a:t>or </a:t>
            </a:r>
            <a:r>
              <a:rPr lang="en-US" dirty="0"/>
              <a:t>search </a:t>
            </a:r>
            <a:r>
              <a:rPr lang="en-US" dirty="0" smtClean="0"/>
              <a:t>private repositories on Docker Hub</a:t>
            </a:r>
          </a:p>
          <a:p>
            <a:r>
              <a:rPr lang="en-US" dirty="0" smtClean="0"/>
              <a:t>Private repositories do </a:t>
            </a:r>
            <a:r>
              <a:rPr lang="en-US" dirty="0"/>
              <a:t>not get cached </a:t>
            </a:r>
            <a:endParaRPr lang="en-US" dirty="0" smtClean="0"/>
          </a:p>
          <a:p>
            <a:pPr lvl="1"/>
            <a:r>
              <a:rPr lang="en-US" dirty="0" smtClean="0"/>
              <a:t>Public repositories do</a:t>
            </a:r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possible to give access to a private repository to those whom you designate (i.e., collaborators) from its Settings </a:t>
            </a:r>
            <a:r>
              <a:rPr lang="en-US" dirty="0" smtClean="0"/>
              <a:t>page</a:t>
            </a:r>
          </a:p>
          <a:p>
            <a:r>
              <a:rPr lang="en-US" dirty="0" smtClean="0"/>
              <a:t>You </a:t>
            </a:r>
            <a:r>
              <a:rPr lang="en-US" dirty="0"/>
              <a:t>can also switch repository status (public </a:t>
            </a:r>
            <a:r>
              <a:rPr lang="en-US" dirty="0" smtClean="0"/>
              <a:t>to</a:t>
            </a:r>
            <a:r>
              <a:rPr lang="en-US" dirty="0"/>
              <a:t> </a:t>
            </a:r>
            <a:r>
              <a:rPr lang="en-US" dirty="0" smtClean="0"/>
              <a:t>private</a:t>
            </a:r>
            <a:r>
              <a:rPr lang="en-US" dirty="0"/>
              <a:t>, or </a:t>
            </a:r>
            <a:r>
              <a:rPr lang="en-US" dirty="0" smtClean="0"/>
              <a:t>vice-versa)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6465" y="177544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939167"/>
            <a:ext cx="3376612" cy="26495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01" y="3698439"/>
            <a:ext cx="4162127" cy="2321361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691" y="4863683"/>
            <a:ext cx="1602271" cy="18542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4204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4648200" cy="717100"/>
          </a:xfrm>
        </p:spPr>
        <p:txBody>
          <a:bodyPr/>
          <a:lstStyle/>
          <a:p>
            <a:r>
              <a:rPr lang="en-US" dirty="0" err="1" smtClean="0"/>
              <a:t>Webhooks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260" y="839049"/>
            <a:ext cx="8256940" cy="2215553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Webhooks</a:t>
            </a:r>
            <a:r>
              <a:rPr lang="en-US" dirty="0" smtClean="0"/>
              <a:t> allow you to trigger actions following a successful image push to a Docker Hub Repo</a:t>
            </a:r>
          </a:p>
          <a:p>
            <a:r>
              <a:rPr lang="en-US" dirty="0" err="1" smtClean="0"/>
              <a:t>Webhooks</a:t>
            </a:r>
            <a:r>
              <a:rPr lang="en-US" dirty="0" smtClean="0"/>
              <a:t> are configured on </a:t>
            </a:r>
            <a:r>
              <a:rPr lang="en-US" dirty="0"/>
              <a:t>the Repository Settings </a:t>
            </a:r>
            <a:r>
              <a:rPr lang="en-US" dirty="0" smtClean="0"/>
              <a:t>page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Webhook</a:t>
            </a:r>
            <a:r>
              <a:rPr lang="en-US" dirty="0" smtClean="0"/>
              <a:t> makes an HTTP </a:t>
            </a:r>
            <a:r>
              <a:rPr lang="en-US" dirty="0"/>
              <a:t>POST requests with a JSON payload </a:t>
            </a:r>
            <a:r>
              <a:rPr lang="en-US" dirty="0" smtClean="0"/>
              <a:t>describing the imaged pushed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restrict your </a:t>
            </a:r>
            <a:r>
              <a:rPr lang="en-US" dirty="0" smtClean="0"/>
              <a:t>service to </a:t>
            </a:r>
            <a:r>
              <a:rPr lang="en-US" dirty="0"/>
              <a:t>accept </a:t>
            </a:r>
            <a:r>
              <a:rPr lang="en-US" dirty="0" smtClean="0"/>
              <a:t>requests </a:t>
            </a:r>
            <a:r>
              <a:rPr lang="en-US" dirty="0"/>
              <a:t>from </a:t>
            </a:r>
            <a:r>
              <a:rPr lang="en-US" dirty="0" smtClean="0"/>
              <a:t>only the Docker </a:t>
            </a:r>
            <a:r>
              <a:rPr lang="en-US" dirty="0"/>
              <a:t>Hub server IP Addresses: 162.242.195.64 - 162.242.195.127</a:t>
            </a:r>
            <a:endParaRPr lang="en-US" dirty="0" smtClean="0"/>
          </a:p>
          <a:p>
            <a:r>
              <a:rPr lang="en-US" dirty="0" smtClean="0"/>
              <a:t>When multiple </a:t>
            </a:r>
            <a:r>
              <a:rPr lang="en-US" dirty="0" err="1" smtClean="0"/>
              <a:t>Webhooks</a:t>
            </a:r>
            <a:r>
              <a:rPr lang="en-US" dirty="0" smtClean="0"/>
              <a:t> are configured they are called in order</a:t>
            </a:r>
          </a:p>
          <a:p>
            <a:r>
              <a:rPr lang="en-US" dirty="0" smtClean="0"/>
              <a:t>Each Web hook can also have multiple URLs (aka. A </a:t>
            </a:r>
            <a:r>
              <a:rPr lang="en-US" dirty="0" err="1" smtClean="0"/>
              <a:t>webhook</a:t>
            </a:r>
            <a:r>
              <a:rPr lang="en-US" dirty="0" smtClean="0"/>
              <a:t> chain)</a:t>
            </a:r>
          </a:p>
          <a:p>
            <a:pPr lvl="1"/>
            <a:r>
              <a:rPr lang="en-US" dirty="0" smtClean="0"/>
              <a:t>Each service in a chain must make </a:t>
            </a:r>
            <a:r>
              <a:rPr lang="en-US" dirty="0"/>
              <a:t>a callback </a:t>
            </a:r>
            <a:r>
              <a:rPr lang="en-US" dirty="0" smtClean="0"/>
              <a:t>POST to the Docker Hub with a JSON body </a:t>
            </a:r>
          </a:p>
          <a:p>
            <a:pPr lvl="2"/>
            <a:r>
              <a:rPr lang="en-US" dirty="0" smtClean="0"/>
              <a:t>The body must include a state with a value of success, </a:t>
            </a:r>
            <a:br>
              <a:rPr lang="en-US" dirty="0" smtClean="0"/>
            </a:br>
            <a:r>
              <a:rPr lang="en-US" dirty="0" smtClean="0"/>
              <a:t>failure or error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state isn't success, the </a:t>
            </a:r>
            <a:r>
              <a:rPr lang="en-US" dirty="0" err="1"/>
              <a:t>webhook</a:t>
            </a:r>
            <a:r>
              <a:rPr lang="en-US" dirty="0"/>
              <a:t> chain </a:t>
            </a:r>
            <a:r>
              <a:rPr lang="en-US" dirty="0" smtClean="0"/>
              <a:t>is terminated, no </a:t>
            </a:r>
            <a:br>
              <a:rPr lang="en-US" dirty="0" smtClean="0"/>
            </a:br>
            <a:r>
              <a:rPr lang="en-US" dirty="0" smtClean="0"/>
              <a:t>further URLs are called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1771" y="170945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363966"/>
            <a:ext cx="4991100" cy="334163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404533"/>
            <a:ext cx="3123863" cy="4301067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73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3150671"/>
            <a:ext cx="4324523" cy="3487669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90247"/>
            <a:ext cx="7391400" cy="717100"/>
          </a:xfrm>
        </p:spPr>
        <p:txBody>
          <a:bodyPr/>
          <a:lstStyle/>
          <a:p>
            <a:r>
              <a:rPr lang="en-US" dirty="0" smtClean="0"/>
              <a:t>Private Registries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7347"/>
            <a:ext cx="7848600" cy="20266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Docker, Inc</a:t>
            </a:r>
            <a:r>
              <a:rPr lang="en-US" dirty="0" smtClean="0"/>
              <a:t>. provides an open-source Docker registry server</a:t>
            </a:r>
          </a:p>
          <a:p>
            <a:pPr lvl="1"/>
            <a:r>
              <a:rPr lang="en-US" dirty="0" smtClean="0"/>
              <a:t>This makes it easy to run a private registry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registry </a:t>
            </a:r>
            <a:r>
              <a:rPr lang="en-US" dirty="0" smtClean="0"/>
              <a:t>offers an API but does </a:t>
            </a:r>
            <a:r>
              <a:rPr lang="en-US" dirty="0"/>
              <a:t>not currently have a </a:t>
            </a:r>
            <a:r>
              <a:rPr lang="en-US" dirty="0" smtClean="0"/>
              <a:t>UI</a:t>
            </a:r>
          </a:p>
          <a:p>
            <a:r>
              <a:rPr lang="en-US" dirty="0" smtClean="0"/>
              <a:t>Docker Registry v1 for Docker &lt;= 1.5</a:t>
            </a:r>
          </a:p>
          <a:p>
            <a:pPr lvl="1"/>
            <a:r>
              <a:rPr lang="en-US" dirty="0" smtClean="0"/>
              <a:t>Written in Python, serial image download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github.com/docker/docker-registry</a:t>
            </a:r>
          </a:p>
          <a:p>
            <a:r>
              <a:rPr lang="en-US" dirty="0" smtClean="0"/>
              <a:t>Docker Registry v2 for Docker &gt;= 1.6</a:t>
            </a:r>
          </a:p>
          <a:p>
            <a:pPr lvl="1"/>
            <a:r>
              <a:rPr lang="en-US" dirty="0" smtClean="0"/>
              <a:t>Written in Go, parallel image download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docs.docker.com/registry</a:t>
            </a:r>
          </a:p>
          <a:p>
            <a:pPr lvl="1"/>
            <a:r>
              <a:rPr lang="en-US" dirty="0" smtClean="0"/>
              <a:t>Beta support for </a:t>
            </a:r>
            <a:r>
              <a:rPr lang="en-US" dirty="0" err="1" smtClean="0"/>
              <a:t>proxying</a:t>
            </a:r>
            <a:r>
              <a:rPr lang="en-US" dirty="0" smtClean="0"/>
              <a:t> for Docker Hub</a:t>
            </a:r>
          </a:p>
          <a:p>
            <a:r>
              <a:rPr lang="en-US" dirty="0" smtClean="0"/>
              <a:t>Can be run from a Docker Hub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37559" y="1515769"/>
            <a:ext cx="5200479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2015-11-19 </a:t>
            </a:r>
            <a:r>
              <a:rPr lang="en-US" sz="1400" dirty="0"/>
              <a:t>Docker </a:t>
            </a:r>
            <a:r>
              <a:rPr lang="en-US" sz="1400" dirty="0" smtClean="0"/>
              <a:t>&lt; 1.6 push support to </a:t>
            </a:r>
            <a:r>
              <a:rPr lang="en-US" sz="1400" dirty="0"/>
              <a:t>Docker </a:t>
            </a:r>
            <a:r>
              <a:rPr lang="en-US" sz="1400" dirty="0" smtClean="0"/>
              <a:t>Hub removed</a:t>
            </a:r>
          </a:p>
          <a:p>
            <a:r>
              <a:rPr lang="en-US" sz="1400" dirty="0" smtClean="0"/>
              <a:t>2015-12-07 Docker &lt; 1.6 pull support on Docker Hub removed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59" y="2533343"/>
            <a:ext cx="5089976" cy="4104997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08688" y="2133600"/>
            <a:ext cx="2982912" cy="283154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Docker Registry 2.0 (Docker 1.6)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parallel image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content addressable images in registry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Registry v1 IDs are random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Registry v2 IDs are sha256 hashes</a:t>
            </a:r>
          </a:p>
          <a:p>
            <a:r>
              <a:rPr lang="en-US" sz="1400" dirty="0" smtClean="0"/>
              <a:t>Docker Registry 2.3 (Docker 1.10)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Parallel image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Content addressable images on Docker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New manifest format allows registry backend to eliminate image duplicates </a:t>
            </a:r>
            <a:r>
              <a:rPr lang="en-US" sz="1200" smtClean="0"/>
              <a:t>across repositories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477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1"/>
            <a:ext cx="54102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Migrating to Docker v1.10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589" y="1167208"/>
            <a:ext cx="8001000" cy="561459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Docker Engine v1.10 completely changes </a:t>
            </a:r>
            <a:r>
              <a:rPr lang="en-US" dirty="0"/>
              <a:t>the way Docker addresses </a:t>
            </a:r>
            <a:r>
              <a:rPr lang="en-US" dirty="0" smtClean="0"/>
              <a:t>image </a:t>
            </a:r>
            <a:r>
              <a:rPr lang="en-US" dirty="0"/>
              <a:t>data on </a:t>
            </a:r>
            <a:r>
              <a:rPr lang="en-US" dirty="0" smtClean="0"/>
              <a:t>disk</a:t>
            </a:r>
          </a:p>
          <a:p>
            <a:pPr lvl="1"/>
            <a:r>
              <a:rPr lang="en-US" dirty="0" smtClean="0"/>
              <a:t>Previously every </a:t>
            </a:r>
            <a:r>
              <a:rPr lang="en-US" dirty="0"/>
              <a:t>image and layer used a randomly assigned </a:t>
            </a:r>
            <a:r>
              <a:rPr lang="en-US" dirty="0" smtClean="0"/>
              <a:t>UUID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1.10 </a:t>
            </a:r>
            <a:r>
              <a:rPr lang="en-US" dirty="0" smtClean="0"/>
              <a:t>IDs are based </a:t>
            </a:r>
            <a:r>
              <a:rPr lang="en-US" dirty="0"/>
              <a:t>on a </a:t>
            </a:r>
            <a:r>
              <a:rPr lang="en-US" dirty="0" smtClean="0"/>
              <a:t>SHA256 hash </a:t>
            </a:r>
            <a:r>
              <a:rPr lang="en-US" dirty="0"/>
              <a:t>of the image and layer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Built-in ID collision avoidance</a:t>
            </a:r>
          </a:p>
          <a:p>
            <a:pPr lvl="1"/>
            <a:r>
              <a:rPr lang="en-US" dirty="0" smtClean="0"/>
              <a:t>Image data </a:t>
            </a:r>
            <a:r>
              <a:rPr lang="en-US" dirty="0"/>
              <a:t>integrity </a:t>
            </a:r>
            <a:r>
              <a:rPr lang="en-US" dirty="0" smtClean="0"/>
              <a:t>verification</a:t>
            </a:r>
          </a:p>
          <a:p>
            <a:pPr lvl="1"/>
            <a:r>
              <a:rPr lang="en-US" dirty="0" smtClean="0"/>
              <a:t>Better layer sharing (even across builds and build systems)</a:t>
            </a:r>
          </a:p>
          <a:p>
            <a:pPr lvl="1"/>
            <a:r>
              <a:rPr lang="en-US" dirty="0" smtClean="0"/>
              <a:t>Avoids duplicate downloads</a:t>
            </a:r>
          </a:p>
          <a:p>
            <a:pPr lvl="1"/>
            <a:r>
              <a:rPr lang="en-US" dirty="0" smtClean="0"/>
              <a:t>No need to </a:t>
            </a:r>
            <a:r>
              <a:rPr lang="en-US" dirty="0"/>
              <a:t>create layers for </a:t>
            </a:r>
            <a:r>
              <a:rPr lang="en-US" dirty="0" smtClean="0"/>
              <a:t>build </a:t>
            </a:r>
            <a:r>
              <a:rPr lang="en-US" dirty="0"/>
              <a:t>instructions that </a:t>
            </a:r>
            <a:r>
              <a:rPr lang="en-US" dirty="0" smtClean="0"/>
              <a:t>don’t modify </a:t>
            </a:r>
            <a:r>
              <a:rPr lang="en-US" dirty="0"/>
              <a:t>the </a:t>
            </a:r>
            <a:r>
              <a:rPr lang="en-US" dirty="0" smtClean="0"/>
              <a:t>filesystem</a:t>
            </a:r>
            <a:endParaRPr lang="en-US" dirty="0"/>
          </a:p>
          <a:p>
            <a:r>
              <a:rPr lang="en-US" dirty="0" smtClean="0"/>
              <a:t>New Docker Engine internal “download manager” </a:t>
            </a:r>
          </a:p>
          <a:p>
            <a:pPr lvl="1"/>
            <a:r>
              <a:rPr lang="en-US" dirty="0" smtClean="0"/>
              <a:t>Retries </a:t>
            </a:r>
            <a:r>
              <a:rPr lang="en-US" dirty="0"/>
              <a:t>on failed </a:t>
            </a:r>
            <a:r>
              <a:rPr lang="en-US" dirty="0" smtClean="0"/>
              <a:t>downloads</a:t>
            </a:r>
          </a:p>
          <a:p>
            <a:pPr lvl="1"/>
            <a:r>
              <a:rPr lang="en-US" dirty="0" smtClean="0"/>
              <a:t>Uploads in parallel </a:t>
            </a:r>
            <a:endParaRPr lang="en-US" dirty="0"/>
          </a:p>
          <a:p>
            <a:r>
              <a:rPr lang="en-US" dirty="0"/>
              <a:t>To make </a:t>
            </a:r>
            <a:r>
              <a:rPr lang="en-US" dirty="0" smtClean="0"/>
              <a:t>current </a:t>
            </a:r>
            <a:r>
              <a:rPr lang="en-US" dirty="0"/>
              <a:t>images accessible </a:t>
            </a:r>
            <a:r>
              <a:rPr lang="en-US" dirty="0" smtClean="0"/>
              <a:t>in v1.10 you must migrate </a:t>
            </a:r>
            <a:r>
              <a:rPr lang="en-US" dirty="0"/>
              <a:t>them to </a:t>
            </a:r>
            <a:r>
              <a:rPr lang="en-US" dirty="0" smtClean="0"/>
              <a:t>the new format</a:t>
            </a:r>
          </a:p>
          <a:p>
            <a:pPr lvl="1"/>
            <a:r>
              <a:rPr lang="en-US" dirty="0" smtClean="0"/>
              <a:t>Simply install the latest Docker engine and restart it</a:t>
            </a:r>
          </a:p>
          <a:p>
            <a:pPr lvl="2"/>
            <a:r>
              <a:rPr lang="en-US" dirty="0" smtClean="0"/>
              <a:t>All images</a:t>
            </a:r>
            <a:r>
              <a:rPr lang="en-US" dirty="0"/>
              <a:t>, tags and containers are automatically migrated to the new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format the </a:t>
            </a:r>
            <a:r>
              <a:rPr lang="en-US" dirty="0"/>
              <a:t>first time you start </a:t>
            </a:r>
            <a:r>
              <a:rPr lang="en-US" dirty="0" smtClean="0"/>
              <a:t>an updated </a:t>
            </a:r>
            <a:r>
              <a:rPr lang="en-US" dirty="0"/>
              <a:t>Docker </a:t>
            </a:r>
            <a:r>
              <a:rPr lang="en-US" dirty="0" smtClean="0"/>
              <a:t>daemon</a:t>
            </a:r>
          </a:p>
          <a:p>
            <a:pPr lvl="2"/>
            <a:r>
              <a:rPr lang="en-US" dirty="0" smtClean="0"/>
              <a:t>Before </a:t>
            </a:r>
            <a:r>
              <a:rPr lang="en-US" dirty="0"/>
              <a:t>loading your container, the Docker daemon will calculate all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needed </a:t>
            </a:r>
            <a:r>
              <a:rPr lang="en-US" dirty="0"/>
              <a:t>checksums for your current data, and after it has completed, all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images and tags will have brand new </a:t>
            </a:r>
            <a:r>
              <a:rPr lang="en-US" dirty="0" smtClean="0"/>
              <a:t>IDs</a:t>
            </a:r>
            <a:endParaRPr lang="en-US" dirty="0"/>
          </a:p>
          <a:p>
            <a:pPr lvl="2"/>
            <a:r>
              <a:rPr lang="en-US" dirty="0" smtClean="0"/>
              <a:t>Calculating </a:t>
            </a:r>
            <a:r>
              <a:rPr lang="en-US" dirty="0"/>
              <a:t>SHA256 checksums for your files can take time </a:t>
            </a:r>
            <a:r>
              <a:rPr lang="en-US" dirty="0" smtClean="0"/>
              <a:t>on a </a:t>
            </a:r>
            <a:br>
              <a:rPr lang="en-US" dirty="0" smtClean="0"/>
            </a:br>
            <a:r>
              <a:rPr lang="en-US" dirty="0" smtClean="0"/>
              <a:t>host with many images</a:t>
            </a:r>
          </a:p>
          <a:p>
            <a:pPr lvl="3"/>
            <a:r>
              <a:rPr lang="en-US" dirty="0" smtClean="0"/>
              <a:t>On </a:t>
            </a:r>
            <a:r>
              <a:rPr lang="en-US" dirty="0"/>
              <a:t>average </a:t>
            </a:r>
            <a:r>
              <a:rPr lang="en-US" dirty="0" smtClean="0"/>
              <a:t>the migrator </a:t>
            </a:r>
            <a:r>
              <a:rPr lang="en-US" dirty="0"/>
              <a:t>can process data at a speed of </a:t>
            </a:r>
            <a:r>
              <a:rPr lang="en-US" dirty="0" smtClean="0"/>
              <a:t>100MB/s </a:t>
            </a:r>
            <a:br>
              <a:rPr lang="en-US" dirty="0" smtClean="0"/>
            </a:br>
            <a:r>
              <a:rPr lang="en-US" dirty="0" smtClean="0"/>
              <a:t>during which time the Docker </a:t>
            </a:r>
            <a:r>
              <a:rPr lang="en-US" dirty="0"/>
              <a:t>daemon </a:t>
            </a:r>
            <a:r>
              <a:rPr lang="en-US" dirty="0" smtClean="0"/>
              <a:t>will be offline</a:t>
            </a:r>
          </a:p>
          <a:p>
            <a:pPr lvl="1"/>
            <a:r>
              <a:rPr lang="en-US" dirty="0" smtClean="0"/>
              <a:t>Optionally you can use the image migration tool to migrate </a:t>
            </a:r>
            <a:br>
              <a:rPr lang="en-US" dirty="0" smtClean="0"/>
            </a:br>
            <a:r>
              <a:rPr lang="en-US" dirty="0" smtClean="0"/>
              <a:t>images while the current (old) Docker daemon is running</a:t>
            </a:r>
          </a:p>
          <a:p>
            <a:pPr lvl="2"/>
            <a:r>
              <a:rPr lang="en-US" dirty="0" smtClean="0"/>
              <a:t>The migrator will pre-calculate all of the SHA hashes allowing the </a:t>
            </a:r>
            <a:br>
              <a:rPr lang="en-US" dirty="0" smtClean="0"/>
            </a:br>
            <a:r>
              <a:rPr lang="en-US" dirty="0" smtClean="0"/>
              <a:t>upgraded Docker v1.10 daemon to start immediately</a:t>
            </a:r>
          </a:p>
          <a:p>
            <a:pPr lvl="2"/>
            <a:r>
              <a:rPr lang="en-US" dirty="0" smtClean="0"/>
              <a:t>Migrator:</a:t>
            </a:r>
          </a:p>
          <a:p>
            <a:pPr lvl="3"/>
            <a:r>
              <a:rPr lang="en-US" dirty="0"/>
              <a:t>https://</a:t>
            </a:r>
            <a:r>
              <a:rPr lang="en-US" dirty="0" smtClean="0"/>
              <a:t>github.com/docker/v1.10-migrator/releases</a:t>
            </a:r>
          </a:p>
          <a:p>
            <a:pPr lvl="2"/>
            <a:r>
              <a:rPr lang="en-US" dirty="0" smtClean="0"/>
              <a:t>You can run the migrator in a container (of course)</a:t>
            </a:r>
          </a:p>
          <a:p>
            <a:pPr lvl="3"/>
            <a:r>
              <a:rPr lang="sv-SE" dirty="0"/>
              <a:t>docker run --rm -v /var/lib/docker:/var/lib/docker </a:t>
            </a:r>
            <a:r>
              <a:rPr lang="sv-SE" dirty="0" smtClean="0"/>
              <a:t>docker/v1.10-migrator</a:t>
            </a:r>
          </a:p>
          <a:p>
            <a:pPr lvl="4"/>
            <a:r>
              <a:rPr lang="sv-SE" dirty="0" smtClean="0"/>
              <a:t>Use the --privileged switch with devicemapper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581400"/>
            <a:ext cx="3727744" cy="3048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486400" y="1725510"/>
            <a:ext cx="35052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https://docs.docker.com/registry/spec/manifest-v2-2/</a:t>
            </a:r>
          </a:p>
        </p:txBody>
      </p:sp>
    </p:spTree>
    <p:extLst>
      <p:ext uri="{BB962C8B-B14F-4D97-AF65-F5344CB8AC3E}">
        <p14:creationId xmlns:p14="http://schemas.microsoft.com/office/powerpoint/2010/main" val="5401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/>
          </a:bodyPr>
          <a:lstStyle/>
          <a:p>
            <a:r>
              <a:rPr lang="en-US" dirty="0" smtClean="0"/>
              <a:t>Describe Docker image layering</a:t>
            </a:r>
          </a:p>
          <a:p>
            <a:r>
              <a:rPr lang="en-US" dirty="0" smtClean="0"/>
              <a:t>Understand the nature of the Docker layered file system implementation</a:t>
            </a:r>
          </a:p>
          <a:p>
            <a:r>
              <a:rPr lang="en-US" dirty="0" smtClean="0"/>
              <a:t>Gain familiarity with the Docker directory structure</a:t>
            </a:r>
          </a:p>
          <a:p>
            <a:r>
              <a:rPr lang="en-US" dirty="0" smtClean="0"/>
              <a:t>Move images between registries and the local Docker Host</a:t>
            </a:r>
          </a:p>
          <a:p>
            <a:r>
              <a:rPr lang="en-US" dirty="0" smtClean="0"/>
              <a:t>Explore image creation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2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90246"/>
            <a:ext cx="6217920" cy="952753"/>
          </a:xfrm>
        </p:spPr>
        <p:txBody>
          <a:bodyPr>
            <a:noAutofit/>
          </a:bodyPr>
          <a:lstStyle/>
          <a:p>
            <a:r>
              <a:rPr lang="en-US" sz="3200" dirty="0" smtClean="0"/>
              <a:t>Running Networked Services in a Container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0394"/>
            <a:ext cx="8305800" cy="38854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Docker Hub curated repository “registry” supports execution of a registry daemon on any Docker platform</a:t>
            </a:r>
          </a:p>
          <a:p>
            <a:r>
              <a:rPr lang="en-US" dirty="0"/>
              <a:t>$ docker run -p 5000:5000 -d </a:t>
            </a:r>
            <a:r>
              <a:rPr lang="en-US" dirty="0" smtClean="0"/>
              <a:t>registry:2</a:t>
            </a:r>
          </a:p>
          <a:p>
            <a:pPr lvl="1"/>
            <a:r>
              <a:rPr lang="en-US" dirty="0" smtClean="0"/>
              <a:t>The example runs the latest v2 API registry image</a:t>
            </a:r>
          </a:p>
          <a:p>
            <a:pPr lvl="2"/>
            <a:r>
              <a:rPr lang="en-US" dirty="0" smtClean="0"/>
              <a:t>Be careful because the “latest” tag points to “0.9.1” as of 1/2016, the old v1.0 Python implementation</a:t>
            </a:r>
          </a:p>
          <a:p>
            <a:pPr lvl="1"/>
            <a:r>
              <a:rPr lang="en-US" dirty="0" smtClean="0"/>
              <a:t>The -p switch maps a host port to a container port ([</a:t>
            </a:r>
            <a:r>
              <a:rPr lang="en-US" dirty="0" err="1" smtClean="0"/>
              <a:t>hport</a:t>
            </a:r>
            <a:r>
              <a:rPr lang="en-US" dirty="0" smtClean="0"/>
              <a:t>]:[</a:t>
            </a:r>
            <a:r>
              <a:rPr lang="en-US" dirty="0" err="1" smtClean="0"/>
              <a:t>cport</a:t>
            </a:r>
            <a:r>
              <a:rPr lang="en-US" dirty="0" smtClean="0"/>
              <a:t>])</a:t>
            </a:r>
          </a:p>
          <a:p>
            <a:pPr lvl="1"/>
            <a:r>
              <a:rPr lang="en-US" dirty="0" smtClean="0"/>
              <a:t>The registry service runs on port 5000 within the container, but the container registry port can be mapped to any host port you like</a:t>
            </a:r>
          </a:p>
          <a:p>
            <a:pPr lvl="1"/>
            <a:r>
              <a:rPr lang="en-US" dirty="0" smtClean="0"/>
              <a:t>If the port is not mapped the registry will only be accessible from within the </a:t>
            </a:r>
            <a:r>
              <a:rPr lang="en-US" dirty="0"/>
              <a:t>D</a:t>
            </a:r>
            <a:r>
              <a:rPr lang="en-US" dirty="0" smtClean="0"/>
              <a:t>ocker </a:t>
            </a:r>
            <a:r>
              <a:rPr lang="en-US" dirty="0" smtClean="0"/>
              <a:t>host</a:t>
            </a:r>
          </a:p>
          <a:p>
            <a:r>
              <a:rPr lang="en-US" dirty="0" smtClean="0"/>
              <a:t>v0.9.1 Startup bug</a:t>
            </a:r>
          </a:p>
          <a:p>
            <a:pPr lvl="1"/>
            <a:r>
              <a:rPr lang="en-US" dirty="0" smtClean="0"/>
              <a:t>There is a known race condition in this version of the registry code which will crash the service on startup occasionally</a:t>
            </a:r>
          </a:p>
          <a:p>
            <a:pPr lvl="2"/>
            <a:r>
              <a:rPr lang="en-US" dirty="0" smtClean="0"/>
              <a:t>Occurs when ./</a:t>
            </a:r>
            <a:r>
              <a:rPr lang="en-US" dirty="0"/>
              <a:t>registry._</a:t>
            </a:r>
            <a:r>
              <a:rPr lang="en-US" dirty="0" err="1" smtClean="0"/>
              <a:t>setup_database.lock</a:t>
            </a:r>
            <a:r>
              <a:rPr lang="en-US" dirty="0" smtClean="0"/>
              <a:t> is referenced before-creation</a:t>
            </a:r>
            <a:endParaRPr lang="en-US" dirty="0"/>
          </a:p>
          <a:p>
            <a:pPr lvl="2"/>
            <a:r>
              <a:rPr lang="en-US" dirty="0" smtClean="0"/>
              <a:t>Add the “-e </a:t>
            </a:r>
            <a:r>
              <a:rPr lang="en-US" dirty="0"/>
              <a:t>GUNICORN_OPTS=["--preload</a:t>
            </a:r>
            <a:r>
              <a:rPr lang="en-US" dirty="0" smtClean="0"/>
              <a:t>"]” switch at the end of the command line (temporary work around) to avoid this bug</a:t>
            </a:r>
          </a:p>
          <a:p>
            <a:pPr lvl="3"/>
            <a:r>
              <a:rPr lang="en-US" dirty="0" smtClean="0"/>
              <a:t>Optionally you can just rerun the docker run command until the registry starts successfully</a:t>
            </a:r>
          </a:p>
          <a:p>
            <a:pPr lvl="1"/>
            <a:r>
              <a:rPr lang="en-US" dirty="0" smtClean="0"/>
              <a:t>This is not a problem with “registry:2” 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68152" y="200174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9930" y="5075872"/>
            <a:ext cx="8915400" cy="1631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run -p 5000:5000 -d </a:t>
            </a:r>
            <a:r>
              <a:rPr lang="en-US" sz="1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registry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692c9188b1c96a1f97891628d0f348a8415b73cdde302da4b0c1f8404854428e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CONTAINER ID        IMAGE               COMMAND             CREATED             STATUS              PORTS                    NAMES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692c9188b1c9     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registry:latest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-registry"   11 seconds ago      Up 10 seconds       0.0.0.0:5000-&gt;5000/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happy_elion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curl http://localhost:5000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"\"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-registry server</a:t>
            </a:r>
            <a:r>
              <a:rPr lang="en-US" sz="1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\"“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</a:t>
            </a:r>
          </a:p>
        </p:txBody>
      </p:sp>
    </p:spTree>
    <p:extLst>
      <p:ext uri="{BB962C8B-B14F-4D97-AF65-F5344CB8AC3E}">
        <p14:creationId xmlns:p14="http://schemas.microsoft.com/office/powerpoint/2010/main" val="224317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29520"/>
            <a:ext cx="56388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Container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83617"/>
            <a:ext cx="8577349" cy="353952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You can use environment variables to customize many aspects of the Registry execution</a:t>
            </a:r>
          </a:p>
          <a:p>
            <a:pPr lvl="1"/>
            <a:r>
              <a:rPr lang="en-US" dirty="0" smtClean="0"/>
              <a:t>The docker run -e switch sets environment variables in the container</a:t>
            </a:r>
          </a:p>
          <a:p>
            <a:pPr lvl="1"/>
            <a:r>
              <a:rPr lang="en-US" dirty="0" smtClean="0"/>
              <a:t>Configuration files can also be used</a:t>
            </a:r>
          </a:p>
          <a:p>
            <a:r>
              <a:rPr lang="en-US" dirty="0" smtClean="0"/>
              <a:t>Sample configurations include support for:</a:t>
            </a:r>
          </a:p>
          <a:p>
            <a:pPr lvl="1"/>
            <a:r>
              <a:rPr lang="en-US" dirty="0" smtClean="0"/>
              <a:t>Local file system repository storage</a:t>
            </a:r>
          </a:p>
          <a:p>
            <a:pPr lvl="1"/>
            <a:r>
              <a:rPr lang="en-US" dirty="0" smtClean="0"/>
              <a:t>AWS S3</a:t>
            </a:r>
          </a:p>
          <a:p>
            <a:pPr lvl="1"/>
            <a:r>
              <a:rPr lang="en-US" dirty="0" smtClean="0"/>
              <a:t>Ceph-S3</a:t>
            </a:r>
          </a:p>
          <a:p>
            <a:pPr lvl="1"/>
            <a:r>
              <a:rPr lang="en-US" dirty="0" err="1" smtClean="0"/>
              <a:t>Azureblob</a:t>
            </a:r>
            <a:endParaRPr lang="en-US" dirty="0" smtClean="0"/>
          </a:p>
          <a:p>
            <a:pPr lvl="1"/>
            <a:r>
              <a:rPr lang="en-US" dirty="0" smtClean="0"/>
              <a:t>Swift, Glance and Glance-Swift</a:t>
            </a:r>
          </a:p>
          <a:p>
            <a:pPr lvl="1"/>
            <a:r>
              <a:rPr lang="en-US" dirty="0" smtClean="0"/>
              <a:t>Others…</a:t>
            </a:r>
          </a:p>
          <a:p>
            <a:r>
              <a:rPr lang="en-US" dirty="0" smtClean="0"/>
              <a:t>Further Registry Documentation</a:t>
            </a:r>
          </a:p>
          <a:p>
            <a:pPr lvl="1"/>
            <a:r>
              <a:rPr lang="en-US" dirty="0"/>
              <a:t>https://docs.docker.com/registry</a:t>
            </a:r>
            <a:r>
              <a:rPr lang="en-US" dirty="0" smtClean="0"/>
              <a:t>/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1 code and info:</a:t>
            </a:r>
          </a:p>
          <a:p>
            <a:pPr lvl="2"/>
            <a:r>
              <a:rPr lang="en-US" dirty="0"/>
              <a:t>https://</a:t>
            </a:r>
            <a:r>
              <a:rPr lang="en-US" dirty="0" smtClean="0"/>
              <a:t>github.com/docker/docker-registry/blob/master/README.md</a:t>
            </a:r>
          </a:p>
          <a:p>
            <a:pPr lvl="2"/>
            <a:r>
              <a:rPr lang="en-US" dirty="0"/>
              <a:t>https://</a:t>
            </a:r>
            <a:r>
              <a:rPr lang="en-US" dirty="0" smtClean="0"/>
              <a:t>github.com/docker/docker-registry/blob/master/ADVANCED.md</a:t>
            </a:r>
          </a:p>
          <a:p>
            <a:pPr lvl="1"/>
            <a:r>
              <a:rPr lang="en-US" dirty="0" smtClean="0"/>
              <a:t>v2 code and info:</a:t>
            </a:r>
          </a:p>
          <a:p>
            <a:pPr lvl="2"/>
            <a:r>
              <a:rPr lang="en-US" dirty="0"/>
              <a:t>https://github.com/docker/distribution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7600" y="5105400"/>
            <a:ext cx="5181600" cy="16158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docker run \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-e SETTINGS_FLAVOR=s3 \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-e AWS_BUCKET=acme-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-e STORAGE_PATH=/registry \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-e AWS_KEY=AKIAHSHB43HS3J92MXZ \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-e AWS_SECRET=xdDowwlK7TJajV1Y7EoOZrmuPEJlHYcNP2k4j49T \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-e SEARCH_BACKEND=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sqlalchemy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-p 5000:5000 \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registry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9422" y="2491654"/>
            <a:ext cx="347194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You can use: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run --</a:t>
            </a:r>
            <a:r>
              <a:rPr lang="en-US" dirty="0" err="1" smtClean="0"/>
              <a:t>env</a:t>
            </a:r>
            <a:r>
              <a:rPr lang="en-US" dirty="0" smtClean="0"/>
              <a:t>-file &lt;filename&gt;</a:t>
            </a:r>
          </a:p>
          <a:p>
            <a:r>
              <a:rPr lang="en-US" dirty="0" smtClean="0"/>
              <a:t>To load a set of environment variables from </a:t>
            </a:r>
            <a:r>
              <a:rPr lang="en-US" smtClean="0"/>
              <a:t>a file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067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10055"/>
            <a:ext cx="7391400" cy="924820"/>
          </a:xfrm>
        </p:spPr>
        <p:txBody>
          <a:bodyPr>
            <a:normAutofit/>
          </a:bodyPr>
          <a:lstStyle/>
          <a:p>
            <a:r>
              <a:rPr lang="en-US" dirty="0" smtClean="0"/>
              <a:t>docker 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686800" cy="137160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/>
                </a:solidFill>
              </a:rPr>
              <a:t>docker tag </a:t>
            </a:r>
            <a:r>
              <a:rPr lang="en-US" dirty="0" smtClean="0"/>
              <a:t>subcommand </a:t>
            </a:r>
            <a:r>
              <a:rPr lang="en-US" dirty="0" smtClean="0"/>
              <a:t>allows you to create a new repository name </a:t>
            </a:r>
            <a:br>
              <a:rPr lang="en-US" dirty="0" smtClean="0"/>
            </a:br>
            <a:r>
              <a:rPr lang="en-US" dirty="0" smtClean="0"/>
              <a:t>and/or tag for an existing image</a:t>
            </a:r>
          </a:p>
          <a:p>
            <a:pPr lvl="1"/>
            <a:r>
              <a:rPr lang="en-US" dirty="0" smtClean="0"/>
              <a:t>Think of this as a hard link (e.g. 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$ ln source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newlink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Tag is useful as it allows you to format repository names and tags to suit various registry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1771" y="157470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52301"/>
            <a:ext cx="7296150" cy="42345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Rectangle 6"/>
          <p:cNvSpPr/>
          <p:nvPr/>
        </p:nvSpPr>
        <p:spPr>
          <a:xfrm>
            <a:off x="4792287" y="3682539"/>
            <a:ext cx="990600" cy="19119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92287" y="6324600"/>
            <a:ext cx="990600" cy="19119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5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1571"/>
            <a:ext cx="7315200" cy="936987"/>
          </a:xfrm>
        </p:spPr>
        <p:txBody>
          <a:bodyPr/>
          <a:lstStyle/>
          <a:p>
            <a:r>
              <a:rPr lang="en-US" dirty="0" smtClean="0"/>
              <a:t>Pushing to a private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88559"/>
            <a:ext cx="1752600" cy="57861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This example creates a new container and then commits an image from it</a:t>
            </a:r>
          </a:p>
          <a:p>
            <a:r>
              <a:rPr lang="en-US" dirty="0" smtClean="0"/>
              <a:t>To push the image to a registry the registry URL must be the first part of the repository name</a:t>
            </a:r>
          </a:p>
          <a:p>
            <a:pPr lvl="1"/>
            <a:r>
              <a:rPr lang="en-US" dirty="0" smtClean="0"/>
              <a:t>Or a user name to imply pushing to the default Docker Hub</a:t>
            </a:r>
          </a:p>
          <a:p>
            <a:r>
              <a:rPr lang="en-US" dirty="0" smtClean="0"/>
              <a:t>Because repository names and tags are simply aliases, a single image ID may have many names/tags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05600" y="176549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5000" y="988558"/>
            <a:ext cx="7162800" cy="5786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run -t -i ubuntu:14.04 /bin/bash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root@335a181a7be6:/#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### Do some configuring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root@335a181a7be6:/# exit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commit 335a181a7be6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84e5bc36d1640aef7cd5be9dba32297ab78d3685312859def2145059a0b0cf32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images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REPOSITORY              TAG                 IMAGE ID            CREATED             VIRTUAL SIZE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latest              84e5bc36d164        10 seconds ago      226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latest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trusty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trusty-20150218.1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14.04 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14.04.2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tag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localhost:5000/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images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REPOSITORY                 TAG                 IMAGE ID            CREATED             VIRTUAL SIZE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latest              84e5bc36d164        2 minutes ago       226 MB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localhost:5000/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latest              84e5bc36d164        2 minutes ago       226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14.04 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latest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trusty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14.04.2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trusty-20150218.1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push localhost:5000/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The push refers to a repository [localhost:5000/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] 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1)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Sending image list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Pushing repository localhost:5000/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(1 tags)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511136ea3c5a: Image successfully pushed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fa4fd76b09ce: Image successfully pushed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1c8294cc5160: Image successfully pushed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117ee323aaa9: Image successfully pushed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2d24f826cb16: Image successfully pushed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84e5bc36d164: Image successfully pushed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Pushing tag for rev [84e5bc36d164] on {http://localhost:5000/v1/repositories/thriftdev/tags/latest}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1100" y="2362200"/>
            <a:ext cx="990600" cy="19119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3786060"/>
            <a:ext cx="990600" cy="3287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5"/>
            <a:ext cx="7162015" cy="725153"/>
          </a:xfrm>
        </p:spPr>
        <p:txBody>
          <a:bodyPr/>
          <a:lstStyle/>
          <a:p>
            <a:r>
              <a:rPr lang="en-US" dirty="0" smtClean="0"/>
              <a:t>Pulling Images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47778"/>
            <a:ext cx="1676400" cy="59400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Repository names embed the information used to identify an image’s registry</a:t>
            </a:r>
          </a:p>
          <a:p>
            <a:r>
              <a:rPr lang="en-US" dirty="0" smtClean="0"/>
              <a:t>For Docker Hub</a:t>
            </a:r>
          </a:p>
          <a:p>
            <a:pPr lvl="1"/>
            <a:r>
              <a:rPr lang="en-US" dirty="0" err="1" smtClean="0"/>
              <a:t>uid</a:t>
            </a:r>
            <a:r>
              <a:rPr lang="en-US" dirty="0" smtClean="0"/>
              <a:t>/name</a:t>
            </a:r>
          </a:p>
          <a:p>
            <a:r>
              <a:rPr lang="en-US" dirty="0" smtClean="0"/>
              <a:t>For non Docker Hub:</a:t>
            </a:r>
          </a:p>
          <a:p>
            <a:pPr lvl="1"/>
            <a:r>
              <a:rPr lang="en-US" dirty="0" err="1" smtClean="0"/>
              <a:t>url</a:t>
            </a:r>
            <a:r>
              <a:rPr lang="en-US" dirty="0" smtClean="0"/>
              <a:t>/name</a:t>
            </a:r>
          </a:p>
          <a:p>
            <a:r>
              <a:rPr lang="en-US" dirty="0" smtClean="0"/>
              <a:t>This allows Docker to automatically recover missing images from the appropriate registry</a:t>
            </a:r>
          </a:p>
          <a:p>
            <a:pPr lvl="1"/>
            <a:r>
              <a:rPr lang="en-US" dirty="0" smtClean="0"/>
              <a:t>Images can be pulled or run by registry name and optional tag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61520" y="183974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28800" y="847778"/>
            <a:ext cx="7239000" cy="5940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images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REPOSITORY                 TAG                 IMAGE ID            CREATED             VIRTUAL SIZE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localhost:5000/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latest              84e5bc36d164        24 minutes ago      226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trusty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14.04 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latest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trusty-20150218.1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14.04.2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rmi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localhost:5000/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Untagged: localhost:5000/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thriftdev:latest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Deleted: 84e5bc36d1640aef7cd5be9dba32297ab78d3685312859def2145059a0b0cf32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images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REPOSITORY              TAG                 IMAGE ID            CREATED             VIRTUAL SIZE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trusty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trusty-20150218.1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14.04 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latest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14.04.2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run -t -i localhost:5000/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thriftdev:latest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/bin/bash</a:t>
            </a:r>
          </a:p>
          <a:p>
            <a:r>
              <a:rPr lang="en-US" sz="1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Unable to find image 'localhost:5000/</a:t>
            </a:r>
            <a:r>
              <a:rPr lang="en-US" sz="10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thriftdev:latest</a:t>
            </a:r>
            <a:r>
              <a:rPr lang="en-US" sz="1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 locally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Pulling repository localhost:5000/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84e5bc36d164: Download complete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511136ea3c5a: Download complete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fa4fd76b09ce: Download complete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1c8294cc5160: Download complete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117ee323aaa9: Download complete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2d24f826cb16: Download complete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Status: Downloaded newer image for localhost:5000/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thriftdev:latest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root@a89e744e7d1d:/# exit   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docker images 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REPOSITORY                 TAG                 IMAGE ID            CREATED             VIRTUAL SIZE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localhost:5000/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latest              84e5bc36d164        28 minutes ago      226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trusty-20150218.1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trusty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14.04  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14.04.2             2d24f826cb16        2 weeks ago         188.3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latest              2d24f826cb16        2 weeks ago         188.3 </a:t>
            </a:r>
            <a:r>
              <a:rPr lang="en-US" sz="1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MB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140" y="1676400"/>
            <a:ext cx="7733460" cy="448657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Registries provide centralized lookup and storage facilities for repositories and their images</a:t>
            </a:r>
            <a:endParaRPr lang="en-US" dirty="0"/>
          </a:p>
          <a:p>
            <a:r>
              <a:rPr lang="en-US" dirty="0" smtClean="0"/>
              <a:t>Docker </a:t>
            </a:r>
            <a:r>
              <a:rPr lang="en-US" dirty="0" smtClean="0"/>
              <a:t>Registry </a:t>
            </a:r>
            <a:r>
              <a:rPr lang="en-US" dirty="0" smtClean="0"/>
              <a:t>lookups are based on </a:t>
            </a:r>
            <a:r>
              <a:rPr lang="en-US" dirty="0" smtClean="0">
                <a:solidFill>
                  <a:schemeClr val="tx2"/>
                </a:solidFill>
              </a:rPr>
              <a:t>x</a:t>
            </a:r>
            <a:r>
              <a:rPr lang="en-US" dirty="0" smtClean="0"/>
              <a:t>[/</a:t>
            </a:r>
            <a:r>
              <a:rPr lang="en-US" dirty="0" smtClean="0">
                <a:solidFill>
                  <a:schemeClr val="tx2"/>
                </a:solidFill>
              </a:rPr>
              <a:t>y</a:t>
            </a:r>
            <a:r>
              <a:rPr lang="en-US" dirty="0" smtClean="0"/>
              <a:t>[/</a:t>
            </a:r>
            <a:r>
              <a:rPr lang="en-US" dirty="0" smtClean="0">
                <a:solidFill>
                  <a:schemeClr val="tx2"/>
                </a:solidFill>
              </a:rPr>
              <a:t>z</a:t>
            </a:r>
            <a:r>
              <a:rPr lang="en-US" dirty="0" smtClean="0"/>
              <a:t>]][:</a:t>
            </a:r>
            <a:r>
              <a:rPr lang="en-US" dirty="0" smtClean="0">
                <a:solidFill>
                  <a:schemeClr val="tx2"/>
                </a:solidFill>
              </a:rPr>
              <a:t>t</a:t>
            </a:r>
            <a:r>
              <a:rPr lang="en-US" dirty="0" smtClean="0"/>
              <a:t>] formatted names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/</a:t>
            </a:r>
            <a:r>
              <a:rPr lang="en-US" dirty="0" smtClean="0"/>
              <a:t>  reserved character separating discrete components of the image path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:</a:t>
            </a:r>
            <a:r>
              <a:rPr lang="en-US" dirty="0" smtClean="0"/>
              <a:t>  reserved character separating repository path from image tag (also separates hostname from port in x position)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t</a:t>
            </a:r>
            <a:r>
              <a:rPr lang="en-US" dirty="0" smtClean="0"/>
              <a:t>  is the image tag name and defaults to “latest” if not present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x</a:t>
            </a:r>
            <a:r>
              <a:rPr lang="en-US" dirty="0" smtClean="0"/>
              <a:t> </a:t>
            </a:r>
            <a:r>
              <a:rPr lang="en-US" dirty="0"/>
              <a:t>lookups </a:t>
            </a:r>
            <a:r>
              <a:rPr lang="en-US" dirty="0" smtClean="0"/>
              <a:t>refer an official Docker Hub repository name (“</a:t>
            </a:r>
            <a:r>
              <a:rPr lang="en-US" dirty="0" err="1" smtClean="0"/>
              <a:t>ubuntu</a:t>
            </a:r>
            <a:r>
              <a:rPr lang="en-US" dirty="0" smtClean="0"/>
              <a:t>”)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x/y</a:t>
            </a:r>
            <a:r>
              <a:rPr lang="en-US" dirty="0" smtClean="0"/>
              <a:t> lookups</a:t>
            </a:r>
          </a:p>
          <a:p>
            <a:pPr lvl="2"/>
            <a:r>
              <a:rPr lang="en-US" dirty="0" smtClean="0"/>
              <a:t>namespace/repo form: </a:t>
            </a:r>
            <a:r>
              <a:rPr lang="en-US" b="1" dirty="0" smtClean="0">
                <a:solidFill>
                  <a:schemeClr val="tx2"/>
                </a:solidFill>
              </a:rPr>
              <a:t>x</a:t>
            </a:r>
            <a:r>
              <a:rPr lang="en-US" dirty="0" smtClean="0"/>
              <a:t> is a </a:t>
            </a:r>
            <a:r>
              <a:rPr lang="en-US" dirty="0" err="1" smtClean="0"/>
              <a:t>DockerHub</a:t>
            </a:r>
            <a:r>
              <a:rPr lang="en-US" dirty="0" smtClean="0"/>
              <a:t> namespace (account/user name), </a:t>
            </a:r>
            <a:r>
              <a:rPr lang="en-US" b="1" dirty="0" smtClean="0">
                <a:solidFill>
                  <a:schemeClr val="tx2"/>
                </a:solidFill>
              </a:rPr>
              <a:t>y </a:t>
            </a:r>
            <a:r>
              <a:rPr lang="en-US" dirty="0" smtClean="0"/>
              <a:t>is the </a:t>
            </a:r>
            <a:r>
              <a:rPr lang="en-US" dirty="0"/>
              <a:t>repository </a:t>
            </a:r>
            <a:r>
              <a:rPr lang="en-US" dirty="0" smtClean="0"/>
              <a:t>name (</a:t>
            </a:r>
            <a:r>
              <a:rPr lang="en-US" dirty="0" err="1"/>
              <a:t>fred</a:t>
            </a:r>
            <a:r>
              <a:rPr lang="en-US" dirty="0"/>
              <a:t>/</a:t>
            </a:r>
            <a:r>
              <a:rPr lang="en-US" dirty="0" err="1"/>
              <a:t>specialrepo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host/repo form: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dirty="0"/>
              <a:t> is </a:t>
            </a:r>
            <a:r>
              <a:rPr lang="en-US" dirty="0" smtClean="0"/>
              <a:t>the registry hostname[:port], </a:t>
            </a:r>
            <a:r>
              <a:rPr lang="en-US" b="1" dirty="0" smtClean="0">
                <a:solidFill>
                  <a:schemeClr val="tx2"/>
                </a:solidFill>
              </a:rPr>
              <a:t>y </a:t>
            </a:r>
            <a:r>
              <a:rPr lang="en-US" dirty="0" smtClean="0"/>
              <a:t>is the repository name (reg.example.com:5005/</a:t>
            </a:r>
            <a:r>
              <a:rPr lang="en-US" dirty="0" err="1" smtClean="0"/>
              <a:t>specialrepo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x/y/z</a:t>
            </a:r>
            <a:r>
              <a:rPr lang="en-US" dirty="0" smtClean="0"/>
              <a:t>  lookups interpret </a:t>
            </a:r>
            <a:r>
              <a:rPr lang="en-US" b="1" dirty="0" smtClean="0">
                <a:solidFill>
                  <a:schemeClr val="tx2"/>
                </a:solidFill>
              </a:rPr>
              <a:t>x</a:t>
            </a:r>
            <a:r>
              <a:rPr lang="en-US" dirty="0" smtClean="0"/>
              <a:t> as registry </a:t>
            </a:r>
            <a:r>
              <a:rPr lang="en-US" dirty="0" err="1"/>
              <a:t>hostname:port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/>
                </a:solidFill>
              </a:rPr>
              <a:t>y</a:t>
            </a:r>
            <a:r>
              <a:rPr lang="en-US" dirty="0" smtClean="0"/>
              <a:t> as namespace and </a:t>
            </a:r>
            <a:r>
              <a:rPr lang="en-US" b="1" dirty="0" smtClean="0">
                <a:solidFill>
                  <a:schemeClr val="tx2"/>
                </a:solidFill>
              </a:rPr>
              <a:t>z </a:t>
            </a:r>
            <a:r>
              <a:rPr lang="en-US" dirty="0" smtClean="0"/>
              <a:t>as </a:t>
            </a:r>
            <a:r>
              <a:rPr lang="en-US" dirty="0"/>
              <a:t>the repository </a:t>
            </a:r>
            <a:r>
              <a:rPr lang="en-US" dirty="0" smtClean="0"/>
              <a:t>name</a:t>
            </a:r>
          </a:p>
          <a:p>
            <a:pPr lvl="2"/>
            <a:r>
              <a:rPr lang="en-US" dirty="0"/>
              <a:t>e.g. </a:t>
            </a:r>
            <a:r>
              <a:rPr lang="en-US" dirty="0" smtClean="0"/>
              <a:t>“reg.example.com:5005/</a:t>
            </a:r>
            <a:r>
              <a:rPr lang="en-US" dirty="0" err="1" smtClean="0"/>
              <a:t>fred</a:t>
            </a:r>
            <a:r>
              <a:rPr lang="en-US" dirty="0" smtClean="0"/>
              <a:t>/</a:t>
            </a:r>
            <a:r>
              <a:rPr lang="en-US" dirty="0" err="1" smtClean="0"/>
              <a:t>specialrepo:latest</a:t>
            </a:r>
            <a:r>
              <a:rPr lang="en-US" dirty="0" smtClean="0"/>
              <a:t>” [</a:t>
            </a:r>
            <a:r>
              <a:rPr lang="en-US" dirty="0" smtClean="0">
                <a:solidFill>
                  <a:schemeClr val="tx2"/>
                </a:solidFill>
              </a:rPr>
              <a:t>FQIN</a:t>
            </a:r>
            <a:r>
              <a:rPr lang="en-US" dirty="0" smtClean="0"/>
              <a:t>??]</a:t>
            </a:r>
            <a:endParaRPr lang="en-US" dirty="0"/>
          </a:p>
          <a:p>
            <a:r>
              <a:rPr lang="en-US" dirty="0" smtClean="0"/>
              <a:t>The Docker Registry code can be executed directly from images found on Docker Hub</a:t>
            </a:r>
          </a:p>
          <a:p>
            <a:pPr lvl="1"/>
            <a:r>
              <a:rPr lang="en-US" dirty="0" smtClean="0"/>
              <a:t>Source is also available on </a:t>
            </a:r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/>
              <a:t>Networked services can run in containers using the -p switch to map host ports to container ports</a:t>
            </a:r>
          </a:p>
          <a:p>
            <a:r>
              <a:rPr lang="en-US" dirty="0" smtClean="0"/>
              <a:t>Docker supplies several commands to support registry operations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login *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logout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search *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pull *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push *</a:t>
            </a:r>
          </a:p>
          <a:p>
            <a:pPr lvl="1"/>
            <a:r>
              <a:rPr lang="en-US" dirty="0"/>
              <a:t>docker </a:t>
            </a:r>
            <a:r>
              <a:rPr lang="en-US" dirty="0" smtClean="0"/>
              <a:t>tag (creates appropriate names for image registry operations)</a:t>
            </a:r>
            <a:endParaRPr lang="en-US" dirty="0"/>
          </a:p>
          <a:p>
            <a:pPr lvl="1"/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run/build/create (implicitly pull missing images) 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5344" y="6019800"/>
            <a:ext cx="7079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* Only these commands cause </a:t>
            </a:r>
            <a:r>
              <a:rPr lang="en-US" sz="1200" i="1" dirty="0"/>
              <a:t>D</a:t>
            </a:r>
            <a:r>
              <a:rPr lang="en-US" sz="1200" i="1" dirty="0" smtClean="0"/>
              <a:t>ocker </a:t>
            </a:r>
            <a:r>
              <a:rPr lang="en-US" sz="1200" i="1" dirty="0" smtClean="0"/>
              <a:t>engine to interact with </a:t>
            </a:r>
            <a:r>
              <a:rPr lang="en-US" sz="1200" i="1" dirty="0" smtClean="0"/>
              <a:t>Registries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78760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769833"/>
            <a:ext cx="6934200" cy="3539527"/>
          </a:xfrm>
        </p:spPr>
        <p:txBody>
          <a:bodyPr/>
          <a:lstStyle/>
          <a:p>
            <a:r>
              <a:rPr lang="en-US" dirty="0" smtClean="0"/>
              <a:t>Working with Images and Registries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: </a:t>
            </a:r>
            <a:r>
              <a:rPr lang="en-US" dirty="0" err="1" smtClean="0"/>
              <a:t>Dockerfiles</a:t>
            </a:r>
            <a:r>
              <a:rPr lang="en-US" dirty="0" smtClean="0"/>
              <a:t> 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</a:t>
            </a:r>
            <a:r>
              <a:rPr lang="en-US" dirty="0" smtClean="0"/>
              <a:t>2013-2016, </a:t>
            </a:r>
            <a:r>
              <a:rPr lang="en-US" dirty="0" smtClean="0"/>
              <a:t>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1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/>
          </a:bodyPr>
          <a:lstStyle/>
          <a:p>
            <a:r>
              <a:rPr lang="en-US" dirty="0" smtClean="0"/>
              <a:t>Explain the purpose of </a:t>
            </a:r>
            <a:r>
              <a:rPr lang="en-US" dirty="0" err="1" smtClean="0"/>
              <a:t>Dockerfiles</a:t>
            </a:r>
            <a:endParaRPr lang="en-US" dirty="0" smtClean="0"/>
          </a:p>
          <a:p>
            <a:r>
              <a:rPr lang="en-US" dirty="0" smtClean="0"/>
              <a:t>List the main </a:t>
            </a:r>
            <a:r>
              <a:rPr lang="en-US" dirty="0" err="1" smtClean="0"/>
              <a:t>Dockerfile</a:t>
            </a:r>
            <a:r>
              <a:rPr lang="en-US" dirty="0" smtClean="0"/>
              <a:t> instructions</a:t>
            </a:r>
          </a:p>
          <a:p>
            <a:r>
              <a:rPr lang="en-US" dirty="0" smtClean="0"/>
              <a:t>Understand the docker build process</a:t>
            </a:r>
          </a:p>
          <a:p>
            <a:r>
              <a:rPr lang="en-US" dirty="0" smtClean="0"/>
              <a:t>Examine important </a:t>
            </a:r>
            <a:r>
              <a:rPr lang="en-US" dirty="0" err="1" smtClean="0"/>
              <a:t>Dockerfile</a:t>
            </a:r>
            <a:r>
              <a:rPr lang="en-US" dirty="0" smtClean="0"/>
              <a:t> concepts</a:t>
            </a:r>
          </a:p>
          <a:p>
            <a:pPr lvl="1"/>
            <a:r>
              <a:rPr lang="en-US" dirty="0" smtClean="0"/>
              <a:t>Build </a:t>
            </a:r>
            <a:r>
              <a:rPr lang="en-US" dirty="0" smtClean="0"/>
              <a:t>Cache</a:t>
            </a:r>
          </a:p>
          <a:p>
            <a:pPr lvl="1"/>
            <a:r>
              <a:rPr lang="en-US" dirty="0" smtClean="0"/>
              <a:t>Build Triggers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1662"/>
            <a:ext cx="7315200" cy="1154097"/>
          </a:xfrm>
        </p:spPr>
        <p:txBody>
          <a:bodyPr/>
          <a:lstStyle/>
          <a:p>
            <a:r>
              <a:rPr lang="en-US" dirty="0" err="1" smtClean="0"/>
              <a:t>Dockerfiles</a:t>
            </a:r>
            <a:r>
              <a:rPr lang="en-US" dirty="0" smtClean="0"/>
              <a:t> and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35759"/>
            <a:ext cx="7848600" cy="44736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Docker can build images automatically by reading the instructions from a </a:t>
            </a:r>
            <a:r>
              <a:rPr lang="en-US" dirty="0" err="1" smtClean="0">
                <a:solidFill>
                  <a:schemeClr val="tx2"/>
                </a:solidFill>
              </a:rPr>
              <a:t>Dockerfile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A </a:t>
            </a:r>
            <a:r>
              <a:rPr lang="en-US" dirty="0" err="1">
                <a:solidFill>
                  <a:schemeClr val="tx2"/>
                </a:solidFill>
              </a:rPr>
              <a:t>Dockerfile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a </a:t>
            </a:r>
            <a:r>
              <a:rPr lang="en-US" dirty="0">
                <a:solidFill>
                  <a:schemeClr val="tx2"/>
                </a:solidFill>
              </a:rPr>
              <a:t>text document </a:t>
            </a:r>
            <a:r>
              <a:rPr lang="en-US" dirty="0"/>
              <a:t>that contains all the commands you would normally execute manually in order to build a Docker </a:t>
            </a:r>
            <a:r>
              <a:rPr lang="en-US" dirty="0" smtClean="0"/>
              <a:t>image</a:t>
            </a:r>
          </a:p>
          <a:p>
            <a:r>
              <a:rPr lang="en-US" dirty="0" smtClean="0"/>
              <a:t>By </a:t>
            </a:r>
            <a:r>
              <a:rPr lang="en-US" dirty="0"/>
              <a:t>calling </a:t>
            </a:r>
            <a:r>
              <a:rPr lang="en-US" dirty="0">
                <a:solidFill>
                  <a:schemeClr val="tx2"/>
                </a:solidFill>
              </a:rPr>
              <a:t>docker build </a:t>
            </a:r>
            <a:r>
              <a:rPr lang="en-US" dirty="0"/>
              <a:t>from your terminal, you can have Docker </a:t>
            </a:r>
            <a:r>
              <a:rPr lang="en-US" dirty="0" smtClean="0"/>
              <a:t>construct your </a:t>
            </a:r>
            <a:r>
              <a:rPr lang="en-US" dirty="0"/>
              <a:t>image step by step, executing the instructions </a:t>
            </a:r>
            <a:r>
              <a:rPr lang="en-US" dirty="0" smtClean="0"/>
              <a:t>successively</a:t>
            </a:r>
          </a:p>
          <a:p>
            <a:pPr lvl="1"/>
            <a:r>
              <a:rPr lang="en-US" dirty="0" smtClean="0"/>
              <a:t># </a:t>
            </a:r>
            <a:r>
              <a:rPr lang="en-US" i="1" dirty="0" smtClean="0"/>
              <a:t>docker build /</a:t>
            </a:r>
            <a:r>
              <a:rPr lang="en-US" i="1" dirty="0" smtClean="0"/>
              <a:t>some/path/</a:t>
            </a:r>
            <a:endParaRPr lang="en-US" i="1" dirty="0" smtClean="0"/>
          </a:p>
          <a:p>
            <a:r>
              <a:rPr lang="en-US" dirty="0"/>
              <a:t>The path </a:t>
            </a:r>
            <a:r>
              <a:rPr lang="en-US" dirty="0" smtClean="0"/>
              <a:t>supplied to </a:t>
            </a:r>
            <a:r>
              <a:rPr lang="en-US" dirty="0" smtClean="0">
                <a:solidFill>
                  <a:schemeClr val="tx2"/>
                </a:solidFill>
              </a:rPr>
              <a:t>docker build </a:t>
            </a:r>
            <a:r>
              <a:rPr lang="en-US" dirty="0" smtClean="0"/>
              <a:t>is the </a:t>
            </a:r>
            <a:r>
              <a:rPr lang="en-US" dirty="0" smtClean="0">
                <a:solidFill>
                  <a:schemeClr val="tx2"/>
                </a:solidFill>
              </a:rPr>
              <a:t>context</a:t>
            </a:r>
            <a:r>
              <a:rPr lang="en-US" dirty="0" smtClean="0"/>
              <a:t> </a:t>
            </a:r>
            <a:r>
              <a:rPr lang="en-US" dirty="0"/>
              <a:t>of the </a:t>
            </a:r>
            <a:r>
              <a:rPr lang="en-US" dirty="0" smtClean="0"/>
              <a:t>build</a:t>
            </a:r>
          </a:p>
          <a:p>
            <a:pPr lvl="1"/>
            <a:r>
              <a:rPr lang="en-US" dirty="0" smtClean="0"/>
              <a:t>Also known as the </a:t>
            </a:r>
            <a:r>
              <a:rPr lang="en-US" dirty="0" smtClean="0">
                <a:solidFill>
                  <a:schemeClr val="tx2"/>
                </a:solidFill>
              </a:rPr>
              <a:t>source</a:t>
            </a:r>
            <a:r>
              <a:rPr lang="en-US" dirty="0" smtClean="0"/>
              <a:t> repository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build is run by the Docker </a:t>
            </a:r>
            <a:r>
              <a:rPr lang="en-US" dirty="0" smtClean="0"/>
              <a:t>engine, </a:t>
            </a:r>
            <a:r>
              <a:rPr lang="en-US" dirty="0"/>
              <a:t>not by the CLI, so the whole </a:t>
            </a:r>
            <a:r>
              <a:rPr lang="en-US" dirty="0">
                <a:solidFill>
                  <a:schemeClr val="tx2"/>
                </a:solidFill>
              </a:rPr>
              <a:t>context</a:t>
            </a:r>
            <a:r>
              <a:rPr lang="en-US" dirty="0"/>
              <a:t> must be transferred to the </a:t>
            </a:r>
            <a:r>
              <a:rPr lang="en-US" dirty="0" smtClean="0"/>
              <a:t>daemon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Docker CLI reports "Sending build context to Docker daemon" when the </a:t>
            </a:r>
            <a:r>
              <a:rPr lang="en-US" dirty="0">
                <a:solidFill>
                  <a:schemeClr val="tx2"/>
                </a:solidFill>
              </a:rPr>
              <a:t>context</a:t>
            </a:r>
            <a:r>
              <a:rPr lang="en-US" dirty="0"/>
              <a:t> is sent to the </a:t>
            </a:r>
            <a:r>
              <a:rPr lang="en-US" dirty="0" smtClean="0"/>
              <a:t>daemon</a:t>
            </a:r>
          </a:p>
          <a:p>
            <a:pPr lvl="1"/>
            <a:r>
              <a:rPr lang="en-US" dirty="0" smtClean="0"/>
              <a:t>Therefore, in </a:t>
            </a:r>
            <a:r>
              <a:rPr lang="en-US" dirty="0"/>
              <a:t>most </a:t>
            </a:r>
            <a:r>
              <a:rPr lang="en-US" dirty="0" smtClean="0"/>
              <a:t>cases it is </a:t>
            </a:r>
            <a:r>
              <a:rPr lang="en-US" dirty="0"/>
              <a:t>best to put each </a:t>
            </a:r>
            <a:r>
              <a:rPr lang="en-US" dirty="0" err="1">
                <a:solidFill>
                  <a:schemeClr val="tx2"/>
                </a:solidFill>
              </a:rPr>
              <a:t>Dockerfile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in an empty directory, </a:t>
            </a:r>
            <a:r>
              <a:rPr lang="en-US" dirty="0" smtClean="0"/>
              <a:t>adding </a:t>
            </a:r>
            <a:r>
              <a:rPr lang="en-US" dirty="0"/>
              <a:t>only the files needed for building that </a:t>
            </a:r>
            <a:r>
              <a:rPr lang="en-US" dirty="0" err="1">
                <a:solidFill>
                  <a:schemeClr val="tx2"/>
                </a:solidFill>
              </a:rPr>
              <a:t>Dockerfile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US" dirty="0" smtClean="0">
              <a:solidFill>
                <a:schemeClr val="tx2"/>
              </a:solidFill>
            </a:endParaRPr>
          </a:p>
          <a:p>
            <a:pPr lvl="2"/>
            <a:r>
              <a:rPr lang="en-US" dirty="0" smtClean="0"/>
              <a:t>This minimizes the context transferred to the </a:t>
            </a:r>
            <a:r>
              <a:rPr lang="en-US" dirty="0" smtClean="0"/>
              <a:t>Docker daemon</a:t>
            </a:r>
          </a:p>
          <a:p>
            <a:pPr lvl="2"/>
            <a:r>
              <a:rPr lang="en-US" dirty="0" smtClean="0"/>
              <a:t>Use </a:t>
            </a:r>
            <a:r>
              <a:rPr lang="en-US" i="1" dirty="0" smtClean="0">
                <a:solidFill>
                  <a:schemeClr val="tx2"/>
                </a:solidFill>
              </a:rPr>
              <a:t>.</a:t>
            </a:r>
            <a:r>
              <a:rPr lang="en-US" i="1" dirty="0" err="1" smtClean="0">
                <a:solidFill>
                  <a:schemeClr val="tx2"/>
                </a:solidFill>
              </a:rPr>
              <a:t>dockerignore</a:t>
            </a:r>
            <a:r>
              <a:rPr lang="en-US" dirty="0" smtClean="0"/>
              <a:t> to control what files to not transfer</a:t>
            </a:r>
          </a:p>
          <a:p>
            <a:pPr lvl="3"/>
            <a:r>
              <a:rPr lang="en-US" dirty="0"/>
              <a:t>https://</a:t>
            </a:r>
            <a:r>
              <a:rPr lang="en-US" dirty="0" err="1"/>
              <a:t>docs.docker.com</a:t>
            </a:r>
            <a:r>
              <a:rPr lang="en-US" dirty="0"/>
              <a:t>/engine/reference/builder/#/</a:t>
            </a:r>
            <a:r>
              <a:rPr lang="en-US" dirty="0" err="1"/>
              <a:t>dockerignore</a:t>
            </a:r>
            <a:r>
              <a:rPr lang="en-US" dirty="0"/>
              <a:t>-file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1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315200" cy="6981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702" y="872195"/>
            <a:ext cx="7675098" cy="575958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Docker containers are constructed by sequentially applying meta data and file system layers from one or more images</a:t>
            </a:r>
          </a:p>
          <a:p>
            <a:r>
              <a:rPr lang="en-US" dirty="0" smtClean="0"/>
              <a:t>A </a:t>
            </a:r>
            <a:r>
              <a:rPr lang="en-US" dirty="0"/>
              <a:t>Docker image </a:t>
            </a:r>
            <a:r>
              <a:rPr lang="en-US" dirty="0" smtClean="0"/>
              <a:t>includes </a:t>
            </a:r>
            <a:r>
              <a:rPr lang="en-US" dirty="0" smtClean="0">
                <a:solidFill>
                  <a:schemeClr val="tx2"/>
                </a:solidFill>
              </a:rPr>
              <a:t>metadata</a:t>
            </a:r>
            <a:r>
              <a:rPr lang="en-US" dirty="0" smtClean="0"/>
              <a:t> and an optional </a:t>
            </a:r>
            <a:r>
              <a:rPr lang="en-US" dirty="0" smtClean="0">
                <a:solidFill>
                  <a:schemeClr val="tx2"/>
                </a:solidFill>
              </a:rPr>
              <a:t>file system layer</a:t>
            </a:r>
          </a:p>
          <a:p>
            <a:pPr lvl="1"/>
            <a:r>
              <a:rPr lang="en-US" dirty="0" smtClean="0"/>
              <a:t>Image meta data includes the ID of the image’s parent, the default command to run, etc.</a:t>
            </a:r>
          </a:p>
          <a:p>
            <a:pPr lvl="2"/>
            <a:r>
              <a:rPr lang="en-US" dirty="0" smtClean="0"/>
              <a:t>In Docker Engine &lt;= v1.9 image IDs were random (UUIDs)</a:t>
            </a:r>
          </a:p>
          <a:p>
            <a:pPr lvl="2"/>
            <a:r>
              <a:rPr lang="en-US" dirty="0" smtClean="0"/>
              <a:t>In Docker Engine &gt;= v1.10 image IDs are SHA256 hashes of the image (content addressable)</a:t>
            </a:r>
          </a:p>
          <a:p>
            <a:pPr lvl="1"/>
            <a:r>
              <a:rPr lang="en-US" dirty="0" smtClean="0"/>
              <a:t>Layered images tend to supply one specific feature on top of the parent image</a:t>
            </a:r>
          </a:p>
          <a:p>
            <a:pPr lvl="1"/>
            <a:r>
              <a:rPr lang="en-US" dirty="0" smtClean="0"/>
              <a:t>Upper layer metadata and files mask metadata and files at lower layers with the same name/pathname</a:t>
            </a:r>
          </a:p>
          <a:p>
            <a:r>
              <a:rPr lang="en-US" dirty="0" smtClean="0"/>
              <a:t>An image with no parent image is called a </a:t>
            </a:r>
            <a:r>
              <a:rPr lang="en-US" dirty="0" smtClean="0">
                <a:solidFill>
                  <a:schemeClr val="tx2"/>
                </a:solidFill>
              </a:rPr>
              <a:t>Base Image</a:t>
            </a:r>
          </a:p>
          <a:p>
            <a:pPr lvl="1"/>
            <a:r>
              <a:rPr lang="en-US" dirty="0" smtClean="0"/>
              <a:t>Base images tend to be largish and house operating system libraries and executables (e.g. </a:t>
            </a:r>
            <a:r>
              <a:rPr lang="en-US" dirty="0" err="1" smtClean="0"/>
              <a:t>Debian</a:t>
            </a:r>
            <a:r>
              <a:rPr lang="en-US" dirty="0" smtClean="0"/>
              <a:t>, Ubuntu, Centos, etc.)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Image metadata and files are immutable</a:t>
            </a:r>
            <a:endParaRPr lang="en-US" dirty="0" smtClean="0"/>
          </a:p>
          <a:p>
            <a:pPr lvl="1"/>
            <a:r>
              <a:rPr lang="en-US" dirty="0" smtClean="0"/>
              <a:t>Allows one Image </a:t>
            </a:r>
            <a:r>
              <a:rPr lang="en-US" dirty="0"/>
              <a:t>to support </a:t>
            </a:r>
            <a:r>
              <a:rPr lang="en-US" dirty="0" smtClean="0"/>
              <a:t>multiple </a:t>
            </a:r>
            <a:br>
              <a:rPr lang="en-US" dirty="0" smtClean="0"/>
            </a:br>
            <a:r>
              <a:rPr lang="en-US" dirty="0" smtClean="0"/>
              <a:t>Container instances with repeatable results</a:t>
            </a:r>
          </a:p>
          <a:p>
            <a:pPr lvl="1"/>
            <a:r>
              <a:rPr lang="en-US" dirty="0" smtClean="0"/>
              <a:t>Reduces the disk and memory footprint of</a:t>
            </a:r>
            <a:br>
              <a:rPr lang="en-US" dirty="0" smtClean="0"/>
            </a:br>
            <a:r>
              <a:rPr lang="en-US" dirty="0" smtClean="0"/>
              <a:t>a given set of containers which share the</a:t>
            </a:r>
            <a:br>
              <a:rPr lang="en-US" dirty="0" smtClean="0"/>
            </a:br>
            <a:r>
              <a:rPr lang="en-US" dirty="0" smtClean="0"/>
              <a:t>same read only images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Containers have a writable file system layer</a:t>
            </a:r>
          </a:p>
          <a:p>
            <a:pPr lvl="1"/>
            <a:r>
              <a:rPr lang="en-US" dirty="0" smtClean="0"/>
              <a:t>The container file system layer is initially empty</a:t>
            </a:r>
          </a:p>
          <a:p>
            <a:pPr lvl="1"/>
            <a:r>
              <a:rPr lang="en-US" dirty="0" smtClean="0"/>
              <a:t>All writes go to this file system layer and overlay</a:t>
            </a:r>
            <a:br>
              <a:rPr lang="en-US" dirty="0" smtClean="0"/>
            </a:br>
            <a:r>
              <a:rPr lang="en-US" dirty="0" smtClean="0"/>
              <a:t>any matching underlying image files </a:t>
            </a:r>
          </a:p>
          <a:p>
            <a:pPr lvl="1"/>
            <a:r>
              <a:rPr lang="en-US" dirty="0" smtClean="0"/>
              <a:t>In this way, container file systems contain </a:t>
            </a:r>
            <a:br>
              <a:rPr lang="en-US" dirty="0" smtClean="0"/>
            </a:br>
            <a:r>
              <a:rPr lang="en-US" dirty="0" smtClean="0"/>
              <a:t>only the delta between their file system state </a:t>
            </a:r>
            <a:br>
              <a:rPr lang="en-US" dirty="0" smtClean="0"/>
            </a:br>
            <a:r>
              <a:rPr lang="en-US" dirty="0" smtClean="0"/>
              <a:t>and that of their underlying images</a:t>
            </a:r>
          </a:p>
          <a:p>
            <a:pPr lvl="1"/>
            <a:r>
              <a:rPr lang="en-US" dirty="0" smtClean="0"/>
              <a:t>The view from the top down, including</a:t>
            </a:r>
            <a:br>
              <a:rPr lang="en-US" dirty="0" smtClean="0"/>
            </a:br>
            <a:r>
              <a:rPr lang="en-US" dirty="0" smtClean="0"/>
              <a:t>all file system layers in the stack, is called the </a:t>
            </a:r>
            <a:br>
              <a:rPr lang="en-US" dirty="0" smtClean="0"/>
            </a:br>
            <a:r>
              <a:rPr lang="en-US" dirty="0" smtClean="0"/>
              <a:t>union file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17806" y="152400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https://docs.docker.com/terms/images/docker-filesystems-multilay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676650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92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95" y="184965"/>
            <a:ext cx="4466705" cy="727663"/>
          </a:xfrm>
        </p:spPr>
        <p:txBody>
          <a:bodyPr/>
          <a:lstStyle/>
          <a:p>
            <a:r>
              <a:rPr lang="en-US" dirty="0" err="1" smtClean="0"/>
              <a:t>Dockerfiles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959" y="990600"/>
            <a:ext cx="4648641" cy="4419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docker commit</a:t>
            </a:r>
          </a:p>
          <a:p>
            <a:pPr lvl="1"/>
            <a:r>
              <a:rPr lang="en-US" dirty="0" smtClean="0"/>
              <a:t>A practical way to create images interactively</a:t>
            </a:r>
          </a:p>
          <a:p>
            <a:pPr lvl="1"/>
            <a:r>
              <a:rPr lang="en-US" dirty="0" smtClean="0"/>
              <a:t>An impractical way to create identical or incrementally improved images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docker build</a:t>
            </a:r>
          </a:p>
          <a:p>
            <a:pPr lvl="1"/>
            <a:r>
              <a:rPr lang="en-US" dirty="0" smtClean="0"/>
              <a:t>The docker build command creates images </a:t>
            </a:r>
            <a:r>
              <a:rPr lang="en-US" dirty="0"/>
              <a:t>automatically </a:t>
            </a:r>
            <a:r>
              <a:rPr lang="en-US" dirty="0" smtClean="0"/>
              <a:t>from </a:t>
            </a:r>
            <a:r>
              <a:rPr lang="en-US" dirty="0"/>
              <a:t>a </a:t>
            </a:r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i="1" dirty="0" err="1" smtClean="0"/>
              <a:t>Dockerfile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text document </a:t>
            </a:r>
            <a:r>
              <a:rPr lang="en-US" dirty="0" smtClean="0"/>
              <a:t>containing all </a:t>
            </a:r>
            <a:r>
              <a:rPr lang="en-US" dirty="0"/>
              <a:t>the commands you would normally execute manually in order to build a Docker </a:t>
            </a:r>
            <a:r>
              <a:rPr lang="en-US" dirty="0" smtClean="0"/>
              <a:t>image with docker commit</a:t>
            </a:r>
          </a:p>
          <a:p>
            <a:pPr lvl="1"/>
            <a:r>
              <a:rPr lang="en-US" dirty="0"/>
              <a:t>To build an image </a:t>
            </a:r>
            <a:r>
              <a:rPr lang="en-US" dirty="0" smtClean="0"/>
              <a:t>you can place a file called “</a:t>
            </a:r>
            <a:r>
              <a:rPr lang="en-US" i="1" dirty="0" err="1" smtClean="0"/>
              <a:t>Dockerfile</a:t>
            </a:r>
            <a:r>
              <a:rPr lang="en-US" dirty="0" smtClean="0"/>
              <a:t>” </a:t>
            </a:r>
            <a:r>
              <a:rPr lang="en-US" dirty="0"/>
              <a:t>at the root of your </a:t>
            </a:r>
            <a:r>
              <a:rPr lang="en-US" dirty="0" smtClean="0"/>
              <a:t>repository and call “docker build” </a:t>
            </a:r>
            <a:r>
              <a:rPr lang="en-US" dirty="0"/>
              <a:t>with the path of your source </a:t>
            </a:r>
            <a:r>
              <a:rPr lang="en-US" dirty="0" smtClean="0"/>
              <a:t>repository</a:t>
            </a:r>
          </a:p>
          <a:p>
            <a:pPr lvl="2"/>
            <a:r>
              <a:rPr lang="en-US" dirty="0" smtClean="0"/>
              <a:t>$ docker build .</a:t>
            </a:r>
          </a:p>
          <a:p>
            <a:pPr lvl="1"/>
            <a:r>
              <a:rPr lang="en-US" dirty="0" smtClean="0"/>
              <a:t>Each command in a </a:t>
            </a:r>
            <a:r>
              <a:rPr lang="en-US" i="1" dirty="0" err="1" smtClean="0"/>
              <a:t>Dockerfile</a:t>
            </a:r>
            <a:r>
              <a:rPr lang="en-US" dirty="0" smtClean="0"/>
              <a:t> creates a new image 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5410200"/>
            <a:ext cx="739140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images -a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REPOSITORY                    TAG                 IMAGE ID            CREATED             SIZE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my-thrift-image               latest              </a:t>
            </a:r>
            <a:r>
              <a:rPr lang="en-US" sz="1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ed1726b77df1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9 minutes ago       247.6 MB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&lt;none&gt;                        &lt;none&gt;              </a:t>
            </a:r>
            <a:r>
              <a:rPr lang="en-US" sz="1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ce4a7261a4d2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9 minutes ago       247.6 MB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&lt;none&gt;                        &lt;none&gt;              </a:t>
            </a:r>
            <a:r>
              <a:rPr lang="en-US" sz="1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78a6f751fbe2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9 minutes ago       247.6 MB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&lt;none&gt;                        &lt;none&gt;              </a:t>
            </a:r>
            <a:r>
              <a:rPr lang="en-US" sz="1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10c6eacbc55b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10 minutes ago      209.7 MB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&lt;none&gt;                        &lt;none&gt;              </a:t>
            </a:r>
            <a:r>
              <a:rPr lang="en-US" sz="1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f768c2270a02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10 minutes ago      188 MB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14.04               </a:t>
            </a:r>
            <a:r>
              <a:rPr lang="en-US" sz="1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b72889fa879c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5 days ago          188 MB</a:t>
            </a:r>
            <a:endParaRPr lang="en-US" sz="1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0" y="76200"/>
            <a:ext cx="4255647" cy="65556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vim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dockerfile</a:t>
            </a:r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dockerfile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Version: 1.0.0 </a:t>
            </a:r>
          </a:p>
          <a:p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ubuntu:14.04 </a:t>
            </a:r>
          </a:p>
          <a:p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MAINTAINER Bob Smith "bob@example.com" </a:t>
            </a:r>
          </a:p>
          <a:p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 apt-get update </a:t>
            </a:r>
          </a:p>
          <a:p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 apt-get install -y </a:t>
            </a:r>
            <a:r>
              <a:rPr lang="en-US" sz="1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 echo 'thrift dev image v1.0.0' &gt; /README.md</a:t>
            </a:r>
          </a:p>
          <a:p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 license "Apache 2.0"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build -t my-thrift-image .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Sending build context to Docker daemon 2.048 kB</a:t>
            </a:r>
          </a:p>
          <a:p>
            <a:r>
              <a:rPr 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 1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: FROM ubuntu:14.04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---&gt; </a:t>
            </a:r>
            <a:r>
              <a:rPr lang="en-US" sz="1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b72889fa879c</a:t>
            </a:r>
          </a:p>
          <a:p>
            <a:r>
              <a:rPr 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 2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: MAINTAINER Bob Smith "bob@example.com"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---&gt; Running in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9e9c5d061e45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---&gt; </a:t>
            </a:r>
            <a:r>
              <a:rPr lang="en-US" sz="1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f768c2270a02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Removing intermediate container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9e9c5d061e45</a:t>
            </a:r>
          </a:p>
          <a:p>
            <a:r>
              <a:rPr 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 3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: RUN apt-get update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---&gt; Running in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2a49c5457c26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---&gt; </a:t>
            </a:r>
            <a:r>
              <a:rPr lang="en-US" sz="1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10c6eacbc55b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Removing intermediate container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2a49c5457c26</a:t>
            </a:r>
          </a:p>
          <a:p>
            <a:r>
              <a:rPr 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 4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: RUN apt-get install -y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---&gt; Running in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f129e6217fad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---&gt; </a:t>
            </a:r>
            <a:r>
              <a:rPr lang="en-US" sz="1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78a6f751fbe2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Removing intermediate container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f129e6217fad</a:t>
            </a:r>
          </a:p>
          <a:p>
            <a:r>
              <a:rPr 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 5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: RUN echo 'thrift dev image v1.0.0' &gt; /README.md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---&gt; Running in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222735f19aef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---&gt; </a:t>
            </a:r>
            <a:r>
              <a:rPr lang="en-US" sz="1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ce4a7261a4d2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Removing intermediate container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222735f19aef</a:t>
            </a:r>
          </a:p>
          <a:p>
            <a:r>
              <a:rPr lang="en-US" sz="1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 6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LABEL license "Apache 2.0"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---&gt; Running in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a0969b45283f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---&gt; </a:t>
            </a:r>
            <a:r>
              <a:rPr lang="en-US" sz="1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ed1726b77df1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Removing intermediate container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a0969b45283f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Successfully built </a:t>
            </a:r>
            <a:r>
              <a:rPr lang="en-US" sz="1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ed1726b77df1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ls -l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total 4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-r-- 1 user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200 Apr 19 07:42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dockerfile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endParaRPr lang="en-US" sz="1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7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7728"/>
            <a:ext cx="7391400" cy="65282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0549"/>
            <a:ext cx="8610600" cy="348840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</a:t>
            </a:r>
            <a:r>
              <a:rPr lang="en-US" i="1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contains a series of instructions paired with </a:t>
            </a:r>
            <a:r>
              <a:rPr lang="en-US" dirty="0" smtClean="0"/>
              <a:t>arguments</a:t>
            </a:r>
          </a:p>
          <a:p>
            <a:r>
              <a:rPr lang="en-US" dirty="0" smtClean="0"/>
              <a:t>Each instruction should </a:t>
            </a:r>
            <a:r>
              <a:rPr lang="en-US" dirty="0"/>
              <a:t>be in upper-case and be followed by an </a:t>
            </a:r>
            <a:r>
              <a:rPr lang="en-US" dirty="0" smtClean="0"/>
              <a:t>argument</a:t>
            </a:r>
          </a:p>
          <a:p>
            <a:pPr lvl="1"/>
            <a:r>
              <a:rPr lang="en-US" dirty="0" smtClean="0"/>
              <a:t>FROM ubuntu:14.04</a:t>
            </a:r>
          </a:p>
          <a:p>
            <a:r>
              <a:rPr lang="en-US" dirty="0" smtClean="0"/>
              <a:t>Instructions are </a:t>
            </a:r>
            <a:r>
              <a:rPr lang="en-US" dirty="0"/>
              <a:t>processed from the top </a:t>
            </a:r>
            <a:r>
              <a:rPr lang="en-US" dirty="0" smtClean="0"/>
              <a:t>down</a:t>
            </a:r>
          </a:p>
          <a:p>
            <a:pPr lvl="1"/>
            <a:r>
              <a:rPr lang="en-US" dirty="0" smtClean="0"/>
              <a:t>The ordering of instructions is typically important</a:t>
            </a:r>
          </a:p>
          <a:p>
            <a:r>
              <a:rPr lang="en-US" dirty="0" smtClean="0"/>
              <a:t>Each </a:t>
            </a:r>
            <a:r>
              <a:rPr lang="en-US" dirty="0"/>
              <a:t>instruction </a:t>
            </a:r>
            <a:r>
              <a:rPr lang="en-US" dirty="0" smtClean="0"/>
              <a:t>commits a </a:t>
            </a:r>
            <a:r>
              <a:rPr lang="en-US" dirty="0"/>
              <a:t>new </a:t>
            </a:r>
            <a:r>
              <a:rPr lang="en-US" dirty="0" smtClean="0"/>
              <a:t>image layer </a:t>
            </a:r>
          </a:p>
          <a:p>
            <a:r>
              <a:rPr lang="en-US" dirty="0" smtClean="0"/>
              <a:t>To execute an instruction Docker:</a:t>
            </a:r>
          </a:p>
          <a:p>
            <a:pPr lvl="1"/>
            <a:r>
              <a:rPr lang="en-US" dirty="0" smtClean="0"/>
              <a:t>Runs </a:t>
            </a:r>
            <a:r>
              <a:rPr lang="en-US" dirty="0"/>
              <a:t>a container from the </a:t>
            </a:r>
            <a:r>
              <a:rPr lang="en-US" dirty="0" smtClean="0"/>
              <a:t>previous image</a:t>
            </a:r>
          </a:p>
          <a:p>
            <a:pPr lvl="1"/>
            <a:r>
              <a:rPr lang="en-US" dirty="0" smtClean="0"/>
              <a:t>Executes the instruction on the container </a:t>
            </a:r>
          </a:p>
          <a:p>
            <a:pPr lvl="1"/>
            <a:r>
              <a:rPr lang="en-US" dirty="0" smtClean="0"/>
              <a:t>Commits </a:t>
            </a:r>
            <a:r>
              <a:rPr lang="en-US" dirty="0"/>
              <a:t>a new </a:t>
            </a:r>
            <a:r>
              <a:rPr lang="en-US" dirty="0" smtClean="0"/>
              <a:t>image from the modified container (may be metadata only)</a:t>
            </a:r>
          </a:p>
          <a:p>
            <a:pPr lvl="1"/>
            <a:r>
              <a:rPr lang="en-US" dirty="0" smtClean="0"/>
              <a:t>Deletes the working container</a:t>
            </a:r>
          </a:p>
          <a:p>
            <a:pPr lvl="1"/>
            <a:r>
              <a:rPr lang="en-US" dirty="0" smtClean="0"/>
              <a:t>Repeats for the next instruction until all instructions have been applied</a:t>
            </a:r>
          </a:p>
          <a:p>
            <a:r>
              <a:rPr lang="en-US" dirty="0" smtClean="0"/>
              <a:t>If one of the instruction in the </a:t>
            </a:r>
            <a:r>
              <a:rPr lang="en-US" i="1" dirty="0" err="1" smtClean="0"/>
              <a:t>Dockerfile</a:t>
            </a:r>
            <a:r>
              <a:rPr lang="en-US" dirty="0" smtClean="0"/>
              <a:t> build crashes you </a:t>
            </a:r>
            <a:r>
              <a:rPr lang="en-US" dirty="0"/>
              <a:t>will </a:t>
            </a:r>
            <a:r>
              <a:rPr lang="en-US" dirty="0" smtClean="0"/>
              <a:t>still have all of the images leading up to the failed step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</a:t>
            </a:r>
            <a:r>
              <a:rPr lang="en-US" dirty="0" smtClean="0"/>
              <a:t>useful </a:t>
            </a:r>
            <a:r>
              <a:rPr lang="en-US" dirty="0"/>
              <a:t>for </a:t>
            </a:r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14565" y="177934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338957"/>
            <a:ext cx="6545659" cy="23666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3429000" y="5638800"/>
            <a:ext cx="54864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br>
              <a:rPr lang="en-US" sz="1200" dirty="0" smtClean="0"/>
            </a:br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smtClean="0"/>
              <a:t>github.com/kstaken/dockerfile-examples/blob/master/apache/Dockerfile</a:t>
            </a:r>
          </a:p>
          <a:p>
            <a:r>
              <a:rPr lang="en-US" sz="1200" dirty="0" smtClean="0"/>
              <a:t>Several great examples 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109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8520"/>
            <a:ext cx="7315200" cy="63728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801100" cy="60864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FROM </a:t>
            </a:r>
          </a:p>
          <a:p>
            <a:pPr lvl="1"/>
            <a:r>
              <a:rPr lang="en-US" dirty="0" smtClean="0"/>
              <a:t>Should </a:t>
            </a:r>
            <a:r>
              <a:rPr lang="en-US" dirty="0"/>
              <a:t>always be </a:t>
            </a:r>
            <a:r>
              <a:rPr lang="en-US" dirty="0" smtClean="0"/>
              <a:t>the first instruction</a:t>
            </a:r>
          </a:p>
          <a:p>
            <a:pPr lvl="1"/>
            <a:r>
              <a:rPr lang="en-US" dirty="0" smtClean="0"/>
              <a:t>Specifies a base image that </a:t>
            </a:r>
            <a:r>
              <a:rPr lang="en-US" dirty="0"/>
              <a:t>the </a:t>
            </a:r>
            <a:r>
              <a:rPr lang="en-US" i="1" dirty="0" err="1" smtClean="0"/>
              <a:t>Dockerfile</a:t>
            </a:r>
            <a:r>
              <a:rPr lang="en-US" dirty="0" smtClean="0"/>
              <a:t> will </a:t>
            </a:r>
            <a:r>
              <a:rPr lang="en-US" dirty="0"/>
              <a:t>operate </a:t>
            </a:r>
            <a:r>
              <a:rPr lang="en-US" dirty="0" smtClean="0"/>
              <a:t>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MAINTAINER </a:t>
            </a:r>
          </a:p>
          <a:p>
            <a:pPr lvl="1"/>
            <a:r>
              <a:rPr lang="en-US" dirty="0" smtClean="0"/>
              <a:t>Tells </a:t>
            </a:r>
            <a:r>
              <a:rPr lang="en-US" dirty="0"/>
              <a:t>Docker </a:t>
            </a:r>
            <a:r>
              <a:rPr lang="en-US" dirty="0" smtClean="0"/>
              <a:t>the author’s name and email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RUN </a:t>
            </a:r>
          </a:p>
          <a:p>
            <a:pPr lvl="1"/>
            <a:r>
              <a:rPr lang="en-US" dirty="0" smtClean="0"/>
              <a:t>Executes </a:t>
            </a:r>
            <a:r>
              <a:rPr lang="en-US" dirty="0"/>
              <a:t>commands on the current </a:t>
            </a:r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RUN instructions execute in a </a:t>
            </a:r>
            <a:r>
              <a:rPr lang="en-US" dirty="0"/>
              <a:t>shell using the command wrapper /</a:t>
            </a:r>
            <a:r>
              <a:rPr lang="en-US" dirty="0" smtClean="0"/>
              <a:t>bin/</a:t>
            </a:r>
            <a:r>
              <a:rPr lang="en-US" dirty="0" err="1" smtClean="0"/>
              <a:t>sh</a:t>
            </a:r>
            <a:r>
              <a:rPr lang="en-US" dirty="0" smtClean="0"/>
              <a:t> –c</a:t>
            </a:r>
          </a:p>
          <a:p>
            <a:pPr lvl="1"/>
            <a:r>
              <a:rPr lang="en-US" dirty="0" smtClean="0"/>
              <a:t>If you </a:t>
            </a:r>
            <a:r>
              <a:rPr lang="en-US" dirty="0"/>
              <a:t>wish to execute without a shell (for example, to avoid shell string munging), you can specify the instruction in exec format: </a:t>
            </a:r>
            <a:endParaRPr lang="en-US" dirty="0" smtClean="0"/>
          </a:p>
          <a:p>
            <a:pPr lvl="2"/>
            <a:r>
              <a:rPr lang="en-US" dirty="0" smtClean="0"/>
              <a:t>RUN </a:t>
            </a:r>
            <a:r>
              <a:rPr lang="en-US" dirty="0"/>
              <a:t>[ "apt-get", " install", "-y", "</a:t>
            </a:r>
            <a:r>
              <a:rPr lang="en-US" dirty="0" err="1"/>
              <a:t>nginx</a:t>
            </a:r>
            <a:r>
              <a:rPr lang="en-US" dirty="0"/>
              <a:t>" ] </a:t>
            </a:r>
            <a:endParaRPr lang="en-US" dirty="0" smtClean="0"/>
          </a:p>
          <a:p>
            <a:pPr lvl="2"/>
            <a:r>
              <a:rPr lang="en-US" dirty="0" smtClean="0"/>
              <a:t>An </a:t>
            </a:r>
            <a:r>
              <a:rPr lang="en-US" dirty="0"/>
              <a:t>array </a:t>
            </a:r>
            <a:r>
              <a:rPr lang="en-US" dirty="0" smtClean="0"/>
              <a:t>specifies the </a:t>
            </a:r>
            <a:r>
              <a:rPr lang="en-US" dirty="0"/>
              <a:t>command to be executed and </a:t>
            </a:r>
            <a:r>
              <a:rPr lang="en-US" dirty="0" smtClean="0"/>
              <a:t>each </a:t>
            </a:r>
            <a:r>
              <a:rPr lang="en-US" dirty="0"/>
              <a:t>parameter to pass to the </a:t>
            </a:r>
            <a:r>
              <a:rPr lang="en-US" dirty="0" smtClean="0"/>
              <a:t>command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EXPOSE</a:t>
            </a:r>
          </a:p>
          <a:p>
            <a:pPr lvl="1"/>
            <a:r>
              <a:rPr lang="en-US" dirty="0" smtClean="0"/>
              <a:t>Tells </a:t>
            </a:r>
            <a:r>
              <a:rPr lang="en-US" dirty="0"/>
              <a:t>Docker that the application in </a:t>
            </a:r>
            <a:r>
              <a:rPr lang="en-US" dirty="0" smtClean="0"/>
              <a:t>this </a:t>
            </a:r>
            <a:r>
              <a:rPr lang="en-US" dirty="0"/>
              <a:t>container will use this specific </a:t>
            </a:r>
            <a:r>
              <a:rPr lang="en-US" dirty="0" smtClean="0"/>
              <a:t>port in </a:t>
            </a:r>
            <a:r>
              <a:rPr lang="en-US" dirty="0"/>
              <a:t>the </a:t>
            </a:r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You must map the port to the host using the docker </a:t>
            </a:r>
            <a:r>
              <a:rPr lang="en-US" dirty="0"/>
              <a:t>run </a:t>
            </a:r>
            <a:r>
              <a:rPr lang="en-US" dirty="0" smtClean="0"/>
              <a:t>command to make it externally available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specify multiple EXPOSE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instructions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CMD</a:t>
            </a:r>
          </a:p>
          <a:p>
            <a:pPr lvl="1"/>
            <a:r>
              <a:rPr lang="en-US" dirty="0" smtClean="0"/>
              <a:t>Defines an executable for a container </a:t>
            </a:r>
          </a:p>
          <a:p>
            <a:pPr lvl="1"/>
            <a:r>
              <a:rPr lang="en-US" dirty="0" smtClean="0"/>
              <a:t>CMD has several forms</a:t>
            </a:r>
            <a:r>
              <a:rPr lang="en-US" dirty="0"/>
              <a:t>:</a:t>
            </a:r>
          </a:p>
          <a:p>
            <a:pPr lvl="2"/>
            <a:r>
              <a:rPr lang="en-US" dirty="0" smtClean="0"/>
              <a:t>CMD </a:t>
            </a:r>
            <a:r>
              <a:rPr lang="en-US" dirty="0"/>
              <a:t>["executable","param1","param2"]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exec </a:t>
            </a:r>
            <a:r>
              <a:rPr lang="en-US" dirty="0" smtClean="0"/>
              <a:t>form)</a:t>
            </a:r>
            <a:endParaRPr lang="en-US" dirty="0"/>
          </a:p>
          <a:p>
            <a:pPr lvl="2"/>
            <a:r>
              <a:rPr lang="en-US" dirty="0" smtClean="0"/>
              <a:t>CMD </a:t>
            </a:r>
            <a:r>
              <a:rPr lang="en-US" dirty="0"/>
              <a:t>command param1 param2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shell </a:t>
            </a:r>
            <a:r>
              <a:rPr lang="en-US" dirty="0" smtClean="0"/>
              <a:t>form, performs shell </a:t>
            </a:r>
            <a:br>
              <a:rPr lang="en-US" dirty="0" smtClean="0"/>
            </a:br>
            <a:r>
              <a:rPr lang="en-US" dirty="0" smtClean="0"/>
              <a:t>processing on the provided </a:t>
            </a:r>
            <a:br>
              <a:rPr lang="en-US" dirty="0" smtClean="0"/>
            </a:br>
            <a:r>
              <a:rPr lang="en-US" dirty="0" smtClean="0"/>
              <a:t>command line [e.g. $HOME </a:t>
            </a:r>
            <a:br>
              <a:rPr lang="en-US" dirty="0" smtClean="0"/>
            </a:br>
            <a:r>
              <a:rPr lang="en-US" dirty="0" smtClean="0"/>
              <a:t>substitution, etc.])</a:t>
            </a:r>
            <a:endParaRPr lang="en-US" dirty="0"/>
          </a:p>
          <a:p>
            <a:pPr lvl="1"/>
            <a:r>
              <a:rPr lang="en-US" dirty="0"/>
              <a:t>There </a:t>
            </a:r>
            <a:r>
              <a:rPr lang="en-US" dirty="0" smtClean="0"/>
              <a:t>should only </a:t>
            </a:r>
            <a:r>
              <a:rPr lang="en-US" dirty="0"/>
              <a:t>be one CMD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instruction </a:t>
            </a:r>
            <a:r>
              <a:rPr lang="en-US" dirty="0"/>
              <a:t>in a </a:t>
            </a:r>
            <a:r>
              <a:rPr lang="en-US" i="1" dirty="0" err="1" smtClean="0"/>
              <a:t>Dockerfile</a:t>
            </a:r>
            <a:endParaRPr lang="en-US" i="1" dirty="0" smtClean="0"/>
          </a:p>
          <a:p>
            <a:pPr lvl="1"/>
            <a:r>
              <a:rPr lang="en-US" dirty="0" smtClean="0"/>
              <a:t>The CMD will not be executed if an</a:t>
            </a:r>
            <a:br>
              <a:rPr lang="en-US" dirty="0" smtClean="0"/>
            </a:br>
            <a:r>
              <a:rPr lang="en-US" dirty="0" smtClean="0"/>
              <a:t>executable is </a:t>
            </a:r>
            <a:r>
              <a:rPr lang="en-US" dirty="0" smtClean="0"/>
              <a:t>specified </a:t>
            </a:r>
            <a:r>
              <a:rPr lang="en-US" dirty="0" smtClean="0"/>
              <a:t>on the docker</a:t>
            </a:r>
            <a:br>
              <a:rPr lang="en-US" dirty="0" smtClean="0"/>
            </a:br>
            <a:r>
              <a:rPr lang="en-US" dirty="0" smtClean="0"/>
              <a:t>run command line</a:t>
            </a:r>
          </a:p>
          <a:p>
            <a:pPr lvl="2"/>
            <a:r>
              <a:rPr lang="en-US" dirty="0" smtClean="0"/>
              <a:t>e.g.: $ docker run –t –i </a:t>
            </a:r>
            <a:r>
              <a:rPr lang="en-US" dirty="0" err="1" smtClean="0"/>
              <a:t>ubuntu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/bin/bash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14293"/>
            <a:ext cx="5255722" cy="30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153"/>
            <a:ext cx="7315200" cy="717100"/>
          </a:xfrm>
        </p:spPr>
        <p:txBody>
          <a:bodyPr/>
          <a:lstStyle/>
          <a:p>
            <a:r>
              <a:rPr lang="en-US" dirty="0" smtClean="0"/>
              <a:t>Docker build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58660"/>
            <a:ext cx="8763000" cy="59035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Building from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</a:p>
          <a:p>
            <a:pPr lvl="1"/>
            <a:r>
              <a:rPr lang="en-US" dirty="0" smtClean="0"/>
              <a:t>Rather than specifying a local directory, build can be given a </a:t>
            </a:r>
            <a:r>
              <a:rPr lang="en-US" dirty="0" err="1" smtClean="0"/>
              <a:t>git</a:t>
            </a:r>
            <a:r>
              <a:rPr lang="en-US" dirty="0" smtClean="0"/>
              <a:t> repo </a:t>
            </a:r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Clones </a:t>
            </a:r>
            <a:r>
              <a:rPr lang="en-US" dirty="0"/>
              <a:t>the </a:t>
            </a:r>
            <a:r>
              <a:rPr lang="en-US" dirty="0" smtClean="0"/>
              <a:t>repository </a:t>
            </a:r>
            <a:r>
              <a:rPr lang="en-US" dirty="0"/>
              <a:t>and </a:t>
            </a:r>
            <a:r>
              <a:rPr lang="en-US" dirty="0" smtClean="0"/>
              <a:t>uses </a:t>
            </a:r>
            <a:r>
              <a:rPr lang="en-US" dirty="0"/>
              <a:t>the cloned repository as </a:t>
            </a:r>
            <a:r>
              <a:rPr lang="en-US" dirty="0" smtClean="0"/>
              <a:t>context</a:t>
            </a:r>
          </a:p>
          <a:p>
            <a:pPr lvl="2"/>
            <a:r>
              <a:rPr lang="en-US" dirty="0" smtClean="0"/>
              <a:t>Uses the </a:t>
            </a:r>
            <a:r>
              <a:rPr lang="en-US" i="1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at the root of the </a:t>
            </a:r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specify </a:t>
            </a:r>
            <a:r>
              <a:rPr lang="en-US" dirty="0" smtClean="0"/>
              <a:t>a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repository </a:t>
            </a:r>
            <a:r>
              <a:rPr lang="en-US" dirty="0" smtClean="0"/>
              <a:t>using the git:// scheme</a:t>
            </a:r>
          </a:p>
          <a:p>
            <a:pPr lvl="1"/>
            <a:r>
              <a:rPr lang="en-US" dirty="0"/>
              <a:t>docker build -t="bobs/thrift:v1" git://</a:t>
            </a:r>
            <a:r>
              <a:rPr lang="en-US" dirty="0" smtClean="0"/>
              <a:t>github.com/bobs/thriftdev</a:t>
            </a:r>
          </a:p>
          <a:p>
            <a:r>
              <a:rPr lang="en-US" dirty="0" smtClean="0"/>
              <a:t>-f</a:t>
            </a:r>
          </a:p>
          <a:p>
            <a:pPr lvl="1"/>
            <a:r>
              <a:rPr lang="en-US" dirty="0" smtClean="0"/>
              <a:t>Allows you to specify a particular </a:t>
            </a:r>
            <a:br>
              <a:rPr lang="en-US" dirty="0" smtClean="0"/>
            </a:br>
            <a:r>
              <a:rPr lang="en-US" dirty="0" smtClean="0"/>
              <a:t>file to use as the build input rather </a:t>
            </a:r>
            <a:br>
              <a:rPr lang="en-US" dirty="0" smtClean="0"/>
            </a:br>
            <a:r>
              <a:rPr lang="en-US" dirty="0" smtClean="0"/>
              <a:t>than ./</a:t>
            </a:r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Added in Docker v1.5</a:t>
            </a:r>
          </a:p>
          <a:p>
            <a:r>
              <a:rPr lang="en-US" dirty="0" smtClean="0"/>
              <a:t>-t</a:t>
            </a:r>
          </a:p>
          <a:p>
            <a:pPr lvl="1"/>
            <a:r>
              <a:rPr lang="en-US" dirty="0" smtClean="0"/>
              <a:t>The tag switch allows you to </a:t>
            </a:r>
            <a:br>
              <a:rPr lang="en-US" dirty="0" smtClean="0"/>
            </a:br>
            <a:r>
              <a:rPr lang="en-US" dirty="0" smtClean="0"/>
              <a:t>name repositories </a:t>
            </a:r>
            <a:br>
              <a:rPr lang="en-US" dirty="0" smtClean="0"/>
            </a:br>
            <a:r>
              <a:rPr lang="en-US" dirty="0" smtClean="0"/>
              <a:t>([</a:t>
            </a:r>
            <a:r>
              <a:rPr lang="en-US" dirty="0" err="1" smtClean="0"/>
              <a:t>userid</a:t>
            </a:r>
            <a:r>
              <a:rPr lang="en-US" dirty="0" smtClean="0"/>
              <a:t>, </a:t>
            </a:r>
            <a:r>
              <a:rPr lang="en-US" dirty="0" err="1" smtClean="0"/>
              <a:t>url</a:t>
            </a:r>
            <a:r>
              <a:rPr lang="en-US" dirty="0" smtClean="0"/>
              <a:t>]/</a:t>
            </a:r>
            <a:r>
              <a:rPr lang="en-US" dirty="0" err="1" smtClean="0"/>
              <a:t>reponame</a:t>
            </a:r>
            <a:r>
              <a:rPr lang="en-US" dirty="0" smtClean="0"/>
              <a:t>) and </a:t>
            </a:r>
            <a:br>
              <a:rPr lang="en-US" dirty="0" smtClean="0"/>
            </a:br>
            <a:r>
              <a:rPr lang="en-US" dirty="0" smtClean="0"/>
              <a:t>add tags (:0.9.2)</a:t>
            </a:r>
          </a:p>
          <a:p>
            <a:r>
              <a:rPr lang="en-US" dirty="0" smtClean="0"/>
              <a:t>--no-cache=[true, false]</a:t>
            </a:r>
          </a:p>
          <a:p>
            <a:pPr lvl="1"/>
            <a:r>
              <a:rPr lang="en-US" dirty="0" smtClean="0"/>
              <a:t>The Docker build cache </a:t>
            </a:r>
            <a:br>
              <a:rPr lang="en-US" dirty="0" smtClean="0"/>
            </a:br>
            <a:r>
              <a:rPr lang="en-US" dirty="0" smtClean="0"/>
              <a:t>stores copies of previously </a:t>
            </a:r>
            <a:br>
              <a:rPr lang="en-US" dirty="0" smtClean="0"/>
            </a:br>
            <a:r>
              <a:rPr lang="en-US" dirty="0" smtClean="0"/>
              <a:t>created images</a:t>
            </a:r>
          </a:p>
          <a:p>
            <a:pPr lvl="1"/>
            <a:r>
              <a:rPr lang="en-US" dirty="0" smtClean="0"/>
              <a:t>While building Docker will </a:t>
            </a:r>
            <a:br>
              <a:rPr lang="en-US" dirty="0" smtClean="0"/>
            </a:br>
            <a:r>
              <a:rPr lang="en-US" dirty="0" smtClean="0"/>
              <a:t>look for an existing image in </a:t>
            </a:r>
            <a:br>
              <a:rPr lang="en-US" dirty="0" smtClean="0"/>
            </a:br>
            <a:r>
              <a:rPr lang="en-US" dirty="0" smtClean="0"/>
              <a:t>its cache that it can reuse</a:t>
            </a:r>
          </a:p>
          <a:p>
            <a:pPr lvl="1"/>
            <a:r>
              <a:rPr lang="en-US" dirty="0" smtClean="0"/>
              <a:t>Use to turn off caching </a:t>
            </a:r>
          </a:p>
          <a:p>
            <a:pPr lvl="1"/>
            <a:r>
              <a:rPr lang="en-US" dirty="0" smtClean="0"/>
              <a:t>Instructions are compared </a:t>
            </a:r>
            <a:br>
              <a:rPr lang="en-US" dirty="0" smtClean="0"/>
            </a:br>
            <a:r>
              <a:rPr lang="en-US" dirty="0" smtClean="0"/>
              <a:t>against all child images of  </a:t>
            </a:r>
            <a:br>
              <a:rPr lang="en-US" dirty="0" smtClean="0"/>
            </a:br>
            <a:r>
              <a:rPr lang="en-US" dirty="0" smtClean="0"/>
              <a:t>the base image to see if one </a:t>
            </a:r>
            <a:br>
              <a:rPr lang="en-US" dirty="0" smtClean="0"/>
            </a:br>
            <a:r>
              <a:rPr lang="en-US" dirty="0" smtClean="0"/>
              <a:t>was built using the exact </a:t>
            </a:r>
            <a:br>
              <a:rPr lang="en-US" dirty="0" smtClean="0"/>
            </a:br>
            <a:r>
              <a:rPr lang="en-US" dirty="0" smtClean="0"/>
              <a:t>same instruction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69484" y="2438400"/>
            <a:ext cx="5334000" cy="4131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time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build -t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/thriftdev:0.1.0 </a:t>
            </a:r>
            <a:r>
              <a:rPr lang="en-US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thriftdev</a:t>
            </a:r>
            <a:endParaRPr lang="en-US" sz="105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Sending build context to Docker daemon 2.048 kB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Step 1 : FROM ubuntu:14.04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---&gt; b72889fa879c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Step 2 : MAINTAINER Bob Smith "bob@example.com"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---&gt; </a:t>
            </a:r>
            <a:r>
              <a:rPr lang="en-US" sz="105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cache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---&gt; f768c2270a02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Step 3 : RUN apt-get update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---&gt; </a:t>
            </a:r>
            <a:r>
              <a:rPr lang="en-US" sz="105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cache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---&gt; 10c6eacbc55b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Step 4 : RUN apt-get install -y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---&gt; </a:t>
            </a:r>
            <a:r>
              <a:rPr lang="en-US" sz="105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cache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---&gt; 78a6f751fbe2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Step 5 : RUN echo 'thrift dev image v1.0.0' &gt; /README.md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---&gt; </a:t>
            </a:r>
            <a:r>
              <a:rPr lang="en-US" sz="105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cache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---&gt; ce4a7261a4d2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Step 6 : LABEL license "Apache 2.0"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---&gt; </a:t>
            </a:r>
            <a:r>
              <a:rPr lang="en-US" sz="105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cache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---&gt; ed1726b77df1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Successfully built ed1726b77df1</a:t>
            </a: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real	</a:t>
            </a:r>
            <a:r>
              <a:rPr lang="en-US" sz="105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0m0.041s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user	0m0.000s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sys	0m0.019s</a:t>
            </a:r>
          </a:p>
          <a:p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user@ubuntu</a:t>
            </a:r>
            <a:r>
              <a:rPr lang="en-US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:~$</a:t>
            </a:r>
          </a:p>
        </p:txBody>
      </p:sp>
    </p:spTree>
    <p:extLst>
      <p:ext uri="{BB962C8B-B14F-4D97-AF65-F5344CB8AC3E}">
        <p14:creationId xmlns:p14="http://schemas.microsoft.com/office/powerpoint/2010/main" val="211915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500"/>
            <a:ext cx="7315200" cy="1154097"/>
          </a:xfrm>
        </p:spPr>
        <p:txBody>
          <a:bodyPr/>
          <a:lstStyle/>
          <a:p>
            <a:r>
              <a:rPr lang="en-US" dirty="0" smtClean="0"/>
              <a:t>Build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98618"/>
            <a:ext cx="7315200" cy="35395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/>
                </a:solidFill>
              </a:rPr>
              <a:t>build cache </a:t>
            </a:r>
            <a:r>
              <a:rPr lang="en-US" dirty="0" smtClean="0"/>
              <a:t>allows multiple </a:t>
            </a:r>
            <a:r>
              <a:rPr lang="en-US" i="1" dirty="0" err="1" smtClean="0"/>
              <a:t>Dockerfiles</a:t>
            </a:r>
            <a:r>
              <a:rPr lang="en-US" dirty="0" smtClean="0"/>
              <a:t> </a:t>
            </a:r>
            <a:r>
              <a:rPr lang="en-US" dirty="0" smtClean="0"/>
              <a:t>to share the same image layers over a common base</a:t>
            </a:r>
          </a:p>
          <a:p>
            <a:r>
              <a:rPr lang="en-US" dirty="0" smtClean="0"/>
              <a:t>This optimizes build times and saves disk space</a:t>
            </a:r>
          </a:p>
          <a:p>
            <a:r>
              <a:rPr lang="en-US" dirty="0" smtClean="0"/>
              <a:t>Maximizing cache use requires careful layout of container commonalities</a:t>
            </a:r>
          </a:p>
          <a:p>
            <a:r>
              <a:rPr lang="en-US" dirty="0" smtClean="0"/>
              <a:t>There are also operational considerations</a:t>
            </a:r>
          </a:p>
          <a:p>
            <a:pPr lvl="1"/>
            <a:r>
              <a:rPr lang="en-US" dirty="0" smtClean="0"/>
              <a:t>For example, all commands are run at build time</a:t>
            </a:r>
          </a:p>
          <a:p>
            <a:pPr lvl="1"/>
            <a:r>
              <a:rPr lang="en-US" dirty="0" smtClean="0"/>
              <a:t>Thus an image’s repository index may grow old if the image is not rebuilt</a:t>
            </a:r>
          </a:p>
          <a:p>
            <a:pPr lvl="2"/>
            <a:r>
              <a:rPr lang="en-US" dirty="0" smtClean="0"/>
              <a:t>The example below uses an ENV instruction to force the follow on images to be  rebuilt when the REFRESHED_AT date is updated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8600" y="5181600"/>
            <a:ext cx="4495800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 err="1"/>
              <a:t>ubuntu</a:t>
            </a:r>
            <a:r>
              <a:rPr lang="en-US" sz="1600" dirty="0"/>
              <a:t>: 14.04 </a:t>
            </a:r>
            <a:endParaRPr lang="en-US" sz="1600" dirty="0" smtClean="0"/>
          </a:p>
          <a:p>
            <a:r>
              <a:rPr lang="en-US" sz="1600" dirty="0" smtClean="0"/>
              <a:t>MAINTAINER Bob Smith "bob@example.com"</a:t>
            </a:r>
          </a:p>
          <a:p>
            <a:r>
              <a:rPr lang="en-US" sz="1600" dirty="0"/>
              <a:t>ENV REFRESHED_AT </a:t>
            </a:r>
            <a:r>
              <a:rPr lang="en-US" sz="1600" dirty="0" smtClean="0"/>
              <a:t>2015-02-01 </a:t>
            </a:r>
          </a:p>
          <a:p>
            <a:r>
              <a:rPr lang="en-US" sz="1600" dirty="0" smtClean="0"/>
              <a:t>RUN </a:t>
            </a:r>
            <a:r>
              <a:rPr lang="en-US" sz="1600" dirty="0"/>
              <a:t>apt-get -</a:t>
            </a:r>
            <a:r>
              <a:rPr lang="en-US" sz="1600" dirty="0" err="1"/>
              <a:t>qq</a:t>
            </a:r>
            <a:r>
              <a:rPr lang="en-US" sz="1600" dirty="0"/>
              <a:t> </a:t>
            </a:r>
            <a:r>
              <a:rPr lang="en-US" sz="1600" dirty="0" smtClean="0"/>
              <a:t>update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85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7315200" cy="710931"/>
          </a:xfrm>
        </p:spPr>
        <p:txBody>
          <a:bodyPr>
            <a:normAutofit/>
          </a:bodyPr>
          <a:lstStyle/>
          <a:p>
            <a:r>
              <a:rPr lang="en-US" dirty="0" smtClean="0"/>
              <a:t>Image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83838"/>
            <a:ext cx="8382000" cy="35134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history command displays the parents of a </a:t>
            </a:r>
            <a:r>
              <a:rPr lang="en-US" dirty="0" smtClean="0"/>
              <a:t>given</a:t>
            </a:r>
            <a:br>
              <a:rPr lang="en-US" dirty="0" smtClean="0"/>
            </a:br>
            <a:r>
              <a:rPr lang="en-US" dirty="0" smtClean="0"/>
              <a:t>image </a:t>
            </a:r>
            <a:r>
              <a:rPr lang="en-US" dirty="0" smtClean="0"/>
              <a:t>and the instructions which created them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 smtClean="0"/>
              <a:t>line displays:</a:t>
            </a:r>
          </a:p>
          <a:p>
            <a:pPr lvl="2"/>
            <a:r>
              <a:rPr lang="en-US" dirty="0" smtClean="0"/>
              <a:t>image </a:t>
            </a:r>
            <a:r>
              <a:rPr lang="en-US" dirty="0" smtClean="0"/>
              <a:t>UUID</a:t>
            </a:r>
          </a:p>
          <a:p>
            <a:pPr lvl="2"/>
            <a:r>
              <a:rPr lang="en-US" dirty="0" smtClean="0"/>
              <a:t>time </a:t>
            </a:r>
            <a:r>
              <a:rPr lang="en-US" dirty="0" smtClean="0"/>
              <a:t>created</a:t>
            </a:r>
          </a:p>
          <a:p>
            <a:pPr lvl="2"/>
            <a:r>
              <a:rPr lang="en-US" dirty="0" smtClean="0"/>
              <a:t>executed </a:t>
            </a:r>
            <a:r>
              <a:rPr lang="en-US" dirty="0" smtClean="0"/>
              <a:t>statement creating the image</a:t>
            </a:r>
          </a:p>
          <a:p>
            <a:pPr lvl="2"/>
            <a:r>
              <a:rPr lang="en-US" dirty="0" smtClean="0"/>
              <a:t>size </a:t>
            </a:r>
            <a:r>
              <a:rPr lang="en-US" dirty="0" smtClean="0"/>
              <a:t>added to the overall file system by the command</a:t>
            </a:r>
          </a:p>
          <a:p>
            <a:r>
              <a:rPr lang="en-US" dirty="0" smtClean="0"/>
              <a:t>You can use the --no-</a:t>
            </a:r>
            <a:r>
              <a:rPr lang="en-US" dirty="0" err="1" smtClean="0"/>
              <a:t>trunc</a:t>
            </a:r>
            <a:r>
              <a:rPr lang="en-US" dirty="0" smtClean="0"/>
              <a:t> switch to view the entire create command</a:t>
            </a:r>
          </a:p>
          <a:p>
            <a:pPr lvl="1"/>
            <a:r>
              <a:rPr lang="en-US" dirty="0" smtClean="0"/>
              <a:t>allows </a:t>
            </a:r>
            <a:r>
              <a:rPr lang="en-US" dirty="0" smtClean="0"/>
              <a:t>you to rebuild the original </a:t>
            </a:r>
            <a:r>
              <a:rPr lang="en-US" i="1" dirty="0" err="1" smtClean="0"/>
              <a:t>Dockerfile</a:t>
            </a:r>
            <a:r>
              <a:rPr lang="en-US" dirty="0" smtClean="0"/>
              <a:t> if need be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cripts </a:t>
            </a:r>
            <a:r>
              <a:rPr lang="en-US" dirty="0" smtClean="0"/>
              <a:t>can easily automate the </a:t>
            </a:r>
            <a:r>
              <a:rPr lang="en-US" i="1" dirty="0" err="1" smtClean="0"/>
              <a:t>Dockerfile</a:t>
            </a:r>
            <a:r>
              <a:rPr lang="en-US" dirty="0" smtClean="0"/>
              <a:t>  reverse engineering process</a:t>
            </a:r>
          </a:p>
          <a:p>
            <a:pPr lvl="2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github.com/CenturyLinkLabs/dockerfile-from-image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ote</a:t>
            </a:r>
            <a:r>
              <a:rPr lang="en-US" dirty="0" smtClean="0"/>
              <a:t>: Having the </a:t>
            </a:r>
            <a:r>
              <a:rPr lang="en-US" i="1" dirty="0" err="1" smtClean="0"/>
              <a:t>Dockerfile</a:t>
            </a:r>
            <a:r>
              <a:rPr lang="en-US" dirty="0" smtClean="0"/>
              <a:t> is not enough to rebuild most images, </a:t>
            </a:r>
            <a:r>
              <a:rPr lang="en-US" dirty="0" smtClean="0"/>
              <a:t>you will also need all of </a:t>
            </a:r>
            <a:r>
              <a:rPr lang="en-US" dirty="0" smtClean="0"/>
              <a:t>the binaries, libs and sources copied into the images with COPY/ADD/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4397276"/>
            <a:ext cx="8534400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docker@ubuntu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docker history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bobsmith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/thriftdev:0.1.0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               CREATED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BY                                      SIZE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99fdcb5de9a4        4 hours ago         /bin/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-c #(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nop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EXPOSE 80/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0 B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9fa98b0dc393        4 hours ago         /bin/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-c echo 'thrift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image v1.0.0' &gt; /   24 B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3c0ab41341eb        4 hours ago         /bin/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-c apt-get install -y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37.69 MB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1c09982ab4ce        4 hours ago         /bin/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-c apt-get update                       20.59 MB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3cb1d6967c66        4 hours ago         /bin/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-c #(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nop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MAINTAINER Bob Smith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bob@e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0 B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2d24f826cb16        2 weeks ago         /bin/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-c #(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nop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CMD [/bin/bash]               0 B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117ee323aaa9        2 weeks ago         /bin/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-i 's/^#\s*\(deb.*universe\)$/   1.895 kB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1c8294cc5160        2 weeks ago         /bin/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-c echo '#!/bin/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 &gt; 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sbin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194.5 kB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fa4fd76b09ce        2 weeks ago         /bin/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-c #(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nop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ADD file:0018ff77d038472f52   188.1 MB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511136ea3c5a        21 months ago                                                       0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8810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2363"/>
            <a:ext cx="55626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Additional </a:t>
            </a:r>
            <a:r>
              <a:rPr lang="en-US" dirty="0" err="1" smtClean="0"/>
              <a:t>Dockerfile</a:t>
            </a:r>
            <a:r>
              <a:rPr lang="en-US" dirty="0" smtClean="0"/>
              <a:t>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13199"/>
            <a:ext cx="8610600" cy="5016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ENTRYPOINT</a:t>
            </a:r>
          </a:p>
          <a:p>
            <a:pPr lvl="1"/>
            <a:r>
              <a:rPr lang="en-US" dirty="0" smtClean="0"/>
              <a:t>Runs the specified program</a:t>
            </a:r>
          </a:p>
          <a:p>
            <a:pPr lvl="2"/>
            <a:r>
              <a:rPr lang="en-US" dirty="0"/>
              <a:t>ENTRYPOINT ["/</a:t>
            </a:r>
            <a:r>
              <a:rPr lang="en-US" dirty="0" err="1"/>
              <a:t>usr</a:t>
            </a:r>
            <a:r>
              <a:rPr lang="en-US" dirty="0"/>
              <a:t>/ 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nginx</a:t>
            </a:r>
            <a:r>
              <a:rPr lang="en-US" dirty="0"/>
              <a:t>"]</a:t>
            </a:r>
          </a:p>
          <a:p>
            <a:pPr lvl="1"/>
            <a:r>
              <a:rPr lang="en-US" dirty="0" smtClean="0"/>
              <a:t>Unlike CMD, additional arguments supplied to a docker run of an image with an ENTRYPOINT are supplied directly to the ENTRYPOINT program</a:t>
            </a:r>
          </a:p>
          <a:p>
            <a:pPr lvl="2"/>
            <a:r>
              <a:rPr lang="en-US" dirty="0" smtClean="0"/>
              <a:t>If CMD and ENTRYPOINT are present the CMD array is passed to the ENTRYPOINT program as parameters and overridden if command line </a:t>
            </a:r>
            <a:r>
              <a:rPr lang="en-US" dirty="0" err="1" smtClean="0"/>
              <a:t>args</a:t>
            </a:r>
            <a:r>
              <a:rPr lang="en-US" dirty="0" smtClean="0"/>
              <a:t> are supplied during docker run</a:t>
            </a:r>
          </a:p>
          <a:p>
            <a:pPr lvl="2"/>
            <a:r>
              <a:rPr lang="en-US" dirty="0" smtClean="0"/>
              <a:t>This allows for natural “command style” execution of containers:</a:t>
            </a:r>
          </a:p>
          <a:p>
            <a:pPr lvl="3"/>
            <a:r>
              <a:rPr lang="en-US" dirty="0" smtClean="0"/>
              <a:t>Assuming thrift is an image with an entry point that runs the thrift compiler:</a:t>
            </a:r>
          </a:p>
          <a:p>
            <a:pPr lvl="4"/>
            <a:r>
              <a:rPr lang="en-US" dirty="0" smtClean="0"/>
              <a:t>$ docker run thrift --gen java </a:t>
            </a:r>
            <a:r>
              <a:rPr lang="en-US" dirty="0" err="1" smtClean="0"/>
              <a:t>appcore.thrift</a:t>
            </a:r>
            <a:endParaRPr lang="en-US" dirty="0" smtClean="0"/>
          </a:p>
          <a:p>
            <a:r>
              <a:rPr lang="en-US" dirty="0" smtClean="0">
                <a:solidFill>
                  <a:schemeClr val="tx2"/>
                </a:solidFill>
              </a:rPr>
              <a:t>ENV</a:t>
            </a:r>
          </a:p>
          <a:p>
            <a:pPr lvl="1"/>
            <a:r>
              <a:rPr lang="en-US" dirty="0" smtClean="0"/>
              <a:t>Sets </a:t>
            </a:r>
            <a:r>
              <a:rPr lang="en-US" dirty="0"/>
              <a:t>environment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Environment variables can be referenced in many docker instructions using a $ prefix</a:t>
            </a:r>
          </a:p>
          <a:p>
            <a:pPr lvl="1"/>
            <a:r>
              <a:rPr lang="en-US" dirty="0" smtClean="0"/>
              <a:t>Environment variables can also be set on the docker run command line using the –e switch</a:t>
            </a:r>
          </a:p>
          <a:p>
            <a:pPr lvl="1"/>
            <a:r>
              <a:rPr lang="en-US" dirty="0" smtClean="0"/>
              <a:t>The following </a:t>
            </a:r>
            <a:r>
              <a:rPr lang="en-US" dirty="0" err="1" smtClean="0"/>
              <a:t>Dockerfile</a:t>
            </a:r>
            <a:r>
              <a:rPr lang="en-US" dirty="0" smtClean="0"/>
              <a:t> instructions can handle </a:t>
            </a:r>
            <a:br>
              <a:rPr lang="en-US" dirty="0" smtClean="0"/>
            </a:br>
            <a:r>
              <a:rPr lang="en-US" dirty="0" smtClean="0"/>
              <a:t>environment variables as arguments: ENV, ADD, COPY, WORKDIR, EXPOSE, VOLUME, USER</a:t>
            </a:r>
          </a:p>
          <a:p>
            <a:pPr marL="731520" lvl="3" indent="0">
              <a:buNone/>
            </a:pPr>
            <a:r>
              <a:rPr lang="en-US" sz="1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ENV APP_DIR /home/</a:t>
            </a:r>
            <a:r>
              <a:rPr lang="en-US" sz="17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731520" lvl="3" indent="0">
              <a:buNone/>
            </a:pPr>
            <a:r>
              <a:rPr lang="en-US" sz="1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WORKDIR $APP_DIR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LABEL</a:t>
            </a:r>
          </a:p>
          <a:p>
            <a:pPr lvl="1"/>
            <a:r>
              <a:rPr lang="en-US" dirty="0" smtClean="0"/>
              <a:t>Adds </a:t>
            </a:r>
            <a:r>
              <a:rPr lang="en-US" dirty="0"/>
              <a:t>metadata to an image </a:t>
            </a:r>
            <a:r>
              <a:rPr lang="en-US" dirty="0" smtClean="0"/>
              <a:t>(e.g. LABEL </a:t>
            </a:r>
            <a:r>
              <a:rPr lang="en-US" dirty="0"/>
              <a:t>version="</a:t>
            </a:r>
            <a:r>
              <a:rPr lang="en-US" dirty="0" smtClean="0"/>
              <a:t>1.0“)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USER</a:t>
            </a:r>
          </a:p>
          <a:p>
            <a:pPr lvl="1"/>
            <a:r>
              <a:rPr lang="en-US" dirty="0"/>
              <a:t>specifies a </a:t>
            </a:r>
            <a:r>
              <a:rPr lang="en-US" dirty="0" err="1" smtClean="0"/>
              <a:t>user:group</a:t>
            </a:r>
            <a:r>
              <a:rPr lang="en-US" dirty="0" smtClean="0"/>
              <a:t> </a:t>
            </a:r>
            <a:r>
              <a:rPr lang="en-US" dirty="0"/>
              <a:t>that the image should be run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 (by name or id)</a:t>
            </a:r>
          </a:p>
          <a:p>
            <a:pPr lvl="1"/>
            <a:r>
              <a:rPr lang="en-US" dirty="0" smtClean="0"/>
              <a:t>Can specify a user (“bob”) or a user and group (“</a:t>
            </a:r>
            <a:r>
              <a:rPr lang="en-US" dirty="0" err="1" smtClean="0"/>
              <a:t>bob:emp</a:t>
            </a:r>
            <a:r>
              <a:rPr lang="en-US" dirty="0" smtClean="0"/>
              <a:t>”)</a:t>
            </a:r>
            <a:endParaRPr lang="en-US" dirty="0"/>
          </a:p>
          <a:p>
            <a:r>
              <a:rPr lang="en-US" dirty="0" smtClean="0">
                <a:solidFill>
                  <a:schemeClr val="tx2"/>
                </a:solidFill>
              </a:rPr>
              <a:t>WORKDIR</a:t>
            </a:r>
          </a:p>
          <a:p>
            <a:pPr lvl="1"/>
            <a:r>
              <a:rPr lang="en-US" dirty="0" smtClean="0"/>
              <a:t>Sets the working directory for the container and the </a:t>
            </a:r>
            <a:br>
              <a:rPr lang="en-US" dirty="0" smtClean="0"/>
            </a:br>
            <a:r>
              <a:rPr lang="en-US" dirty="0" smtClean="0"/>
              <a:t>ENTRYPOINT/CMD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62600" y="4648200"/>
            <a:ext cx="3124200" cy="16004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LABEL version="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1.0"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ENV APP_DIR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home/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WORKDIR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opt/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RUN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bundle install 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WORKDIR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/home/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ENTRYPOINT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rackup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7200" y="1306565"/>
            <a:ext cx="426720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/>
              <a:t>CMD sets a command/arguments to run in the image if no arguments are passed to docker </a:t>
            </a:r>
            <a:r>
              <a:rPr lang="en-US" sz="1200" dirty="0" smtClean="0"/>
              <a:t>run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 smtClean="0"/>
              <a:t>ENTRYPOINT </a:t>
            </a:r>
            <a:r>
              <a:rPr lang="en-US" sz="1200" dirty="0"/>
              <a:t>makes your image behave like a </a:t>
            </a:r>
            <a:r>
              <a:rPr lang="en-US" sz="1200" dirty="0" smtClean="0"/>
              <a:t>binary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573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9673"/>
            <a:ext cx="7315200" cy="1154097"/>
          </a:xfrm>
        </p:spPr>
        <p:txBody>
          <a:bodyPr/>
          <a:lstStyle/>
          <a:p>
            <a:r>
              <a:rPr lang="en-US" dirty="0" smtClean="0"/>
              <a:t>Using ENVs in a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84587"/>
            <a:ext cx="8305800" cy="45686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Environment variables </a:t>
            </a:r>
            <a:r>
              <a:rPr lang="en-US" dirty="0" smtClean="0"/>
              <a:t>declared </a:t>
            </a:r>
            <a:r>
              <a:rPr lang="en-US" dirty="0"/>
              <a:t>with the ENV </a:t>
            </a:r>
            <a:r>
              <a:rPr lang="en-US" dirty="0" smtClean="0"/>
              <a:t>statement </a:t>
            </a:r>
            <a:r>
              <a:rPr lang="en-US" dirty="0"/>
              <a:t>can </a:t>
            </a:r>
            <a:r>
              <a:rPr lang="en-US" dirty="0" smtClean="0"/>
              <a:t>be </a:t>
            </a:r>
            <a:r>
              <a:rPr lang="en-US" dirty="0"/>
              <a:t>used in </a:t>
            </a:r>
            <a:r>
              <a:rPr lang="en-US" i="1" dirty="0" err="1" smtClean="0"/>
              <a:t>Dockerfile</a:t>
            </a:r>
            <a:r>
              <a:rPr lang="en-US" dirty="0" smtClean="0"/>
              <a:t> instructions</a:t>
            </a:r>
          </a:p>
          <a:p>
            <a:r>
              <a:rPr lang="en-US" dirty="0" smtClean="0"/>
              <a:t>Notated </a:t>
            </a:r>
            <a:r>
              <a:rPr lang="en-US" dirty="0"/>
              <a:t>in the </a:t>
            </a:r>
            <a:r>
              <a:rPr lang="en-US" i="1" dirty="0" err="1"/>
              <a:t>Dockerfile</a:t>
            </a:r>
            <a:r>
              <a:rPr lang="en-US" dirty="0"/>
              <a:t> either with $</a:t>
            </a:r>
            <a:r>
              <a:rPr lang="en-US" dirty="0" err="1"/>
              <a:t>variable_name</a:t>
            </a:r>
            <a:r>
              <a:rPr lang="en-US" dirty="0"/>
              <a:t> or ${</a:t>
            </a:r>
            <a:r>
              <a:rPr lang="en-US" dirty="0" err="1"/>
              <a:t>variable_name</a:t>
            </a:r>
            <a:r>
              <a:rPr lang="en-US" dirty="0" smtClean="0"/>
              <a:t>}</a:t>
            </a:r>
          </a:p>
          <a:p>
            <a:r>
              <a:rPr lang="en-US" dirty="0"/>
              <a:t>Environment variables are supported by the following </a:t>
            </a:r>
            <a:r>
              <a:rPr lang="en-US" dirty="0" smtClean="0"/>
              <a:t>instructions:</a:t>
            </a:r>
            <a:endParaRPr lang="en-US" dirty="0"/>
          </a:p>
          <a:p>
            <a:pPr lvl="1"/>
            <a:r>
              <a:rPr lang="en-US" dirty="0" smtClean="0"/>
              <a:t>ADD</a:t>
            </a:r>
            <a:endParaRPr lang="en-US" dirty="0"/>
          </a:p>
          <a:p>
            <a:pPr lvl="1"/>
            <a:r>
              <a:rPr lang="en-US" dirty="0"/>
              <a:t>COPY</a:t>
            </a:r>
          </a:p>
          <a:p>
            <a:pPr lvl="1"/>
            <a:r>
              <a:rPr lang="en-US" dirty="0"/>
              <a:t>ENV</a:t>
            </a:r>
          </a:p>
          <a:p>
            <a:pPr lvl="1"/>
            <a:r>
              <a:rPr lang="en-US" dirty="0"/>
              <a:t>EXPOSE</a:t>
            </a:r>
          </a:p>
          <a:p>
            <a:pPr lvl="1"/>
            <a:r>
              <a:rPr lang="en-US" dirty="0"/>
              <a:t>LABEL</a:t>
            </a:r>
          </a:p>
          <a:p>
            <a:pPr lvl="1"/>
            <a:r>
              <a:rPr lang="en-US" dirty="0"/>
              <a:t>USER</a:t>
            </a:r>
          </a:p>
          <a:p>
            <a:pPr lvl="1"/>
            <a:r>
              <a:rPr lang="en-US" dirty="0"/>
              <a:t>WORKDIR</a:t>
            </a:r>
          </a:p>
          <a:p>
            <a:pPr lvl="1"/>
            <a:r>
              <a:rPr lang="en-US" dirty="0"/>
              <a:t>VOLUME</a:t>
            </a:r>
          </a:p>
          <a:p>
            <a:pPr lvl="1"/>
            <a:r>
              <a:rPr lang="en-US" dirty="0"/>
              <a:t>STOPSIGNAL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18141" y="4495800"/>
            <a:ext cx="3124200" cy="16004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LABEL version="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1.0"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ENV APP_DIR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home/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WORKDIR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opt/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RUN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bundle install 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WORKDIR $APP_DIR 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ENTRYPOINT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rackup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90109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224" y="645555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224" y="1870673"/>
            <a:ext cx="7315200" cy="3539527"/>
          </a:xfrm>
        </p:spPr>
        <p:txBody>
          <a:bodyPr/>
          <a:lstStyle/>
          <a:p>
            <a:r>
              <a:rPr lang="en-US" i="1" dirty="0" err="1" smtClean="0"/>
              <a:t>Dockerfiles</a:t>
            </a:r>
            <a:r>
              <a:rPr lang="en-US" dirty="0" smtClean="0"/>
              <a:t> allow </a:t>
            </a:r>
            <a:r>
              <a:rPr lang="en-US" dirty="0" smtClean="0"/>
              <a:t>Docker </a:t>
            </a:r>
            <a:r>
              <a:rPr lang="en-US" dirty="0" smtClean="0"/>
              <a:t>images to be scripted</a:t>
            </a:r>
          </a:p>
          <a:p>
            <a:pPr lvl="1"/>
            <a:r>
              <a:rPr lang="en-US" dirty="0" smtClean="0"/>
              <a:t>This makes image construction highly repeatable</a:t>
            </a:r>
            <a:endParaRPr lang="en-US" dirty="0"/>
          </a:p>
          <a:p>
            <a:r>
              <a:rPr lang="en-US" dirty="0" smtClean="0"/>
              <a:t>There are several key </a:t>
            </a:r>
            <a:r>
              <a:rPr lang="en-US" i="1" dirty="0" err="1" smtClean="0"/>
              <a:t>Dockerfile</a:t>
            </a:r>
            <a:r>
              <a:rPr lang="en-US" dirty="0" smtClean="0"/>
              <a:t> instructions and each creates a separate image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Docker </a:t>
            </a:r>
            <a:r>
              <a:rPr lang="en-US" dirty="0" smtClean="0"/>
              <a:t>build cache saves copies of each instruction’s image, potentially speeding up future builds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5410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Dockerfile</a:t>
            </a:r>
            <a:r>
              <a:rPr lang="en-US" dirty="0" smtClean="0">
                <a:solidFill>
                  <a:schemeClr val="tx2"/>
                </a:solidFill>
              </a:rPr>
              <a:t> Documentation:</a:t>
            </a:r>
          </a:p>
          <a:p>
            <a:r>
              <a:rPr lang="en-US" dirty="0" smtClean="0"/>
              <a:t>https</a:t>
            </a:r>
            <a:r>
              <a:rPr lang="en-US" dirty="0"/>
              <a:t>://docs.docker.com/reference/builder/</a:t>
            </a:r>
          </a:p>
        </p:txBody>
      </p:sp>
    </p:spTree>
    <p:extLst>
      <p:ext uri="{BB962C8B-B14F-4D97-AF65-F5344CB8AC3E}">
        <p14:creationId xmlns:p14="http://schemas.microsoft.com/office/powerpoint/2010/main" val="37216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769833"/>
            <a:ext cx="6934200" cy="3539527"/>
          </a:xfrm>
        </p:spPr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Dockerfiles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558" y="83890"/>
            <a:ext cx="4039042" cy="647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Displaying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46" y="83890"/>
            <a:ext cx="3766914" cy="32940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/>
                </a:solidFill>
              </a:rPr>
              <a:t>docker images </a:t>
            </a:r>
            <a:r>
              <a:rPr lang="en-US" dirty="0" smtClean="0"/>
              <a:t>command displays the images available on the docker engine</a:t>
            </a:r>
          </a:p>
          <a:p>
            <a:r>
              <a:rPr lang="en-US" dirty="0"/>
              <a:t>Images that use the v2 </a:t>
            </a:r>
            <a:r>
              <a:rPr lang="en-US" dirty="0" smtClean="0"/>
              <a:t>format </a:t>
            </a:r>
            <a:r>
              <a:rPr lang="en-US" dirty="0"/>
              <a:t>have a </a:t>
            </a:r>
            <a:r>
              <a:rPr lang="en-US" dirty="0" smtClean="0"/>
              <a:t>SHA 256 digest and ID, both of which identify the content</a:t>
            </a:r>
          </a:p>
          <a:p>
            <a:pPr lvl="1"/>
            <a:r>
              <a:rPr lang="en-US" dirty="0"/>
              <a:t>The </a:t>
            </a:r>
            <a:r>
              <a:rPr lang="en-US" dirty="0" smtClean="0"/>
              <a:t>ID is </a:t>
            </a:r>
            <a:r>
              <a:rPr lang="en-US" dirty="0"/>
              <a:t>the hash of the image manifest and the </a:t>
            </a:r>
            <a:r>
              <a:rPr lang="en-US" dirty="0" smtClean="0"/>
              <a:t>uncompressed filesystem </a:t>
            </a:r>
            <a:r>
              <a:rPr lang="en-US" dirty="0"/>
              <a:t>layers</a:t>
            </a:r>
          </a:p>
          <a:p>
            <a:pPr lvl="1"/>
            <a:r>
              <a:rPr lang="en-US" dirty="0"/>
              <a:t>The digest is the hash of the image manifest and the </a:t>
            </a:r>
            <a:r>
              <a:rPr lang="en-US" dirty="0" err="1"/>
              <a:t>gzipped</a:t>
            </a:r>
            <a:r>
              <a:rPr lang="en-US" dirty="0"/>
              <a:t> filesystem </a:t>
            </a:r>
            <a:r>
              <a:rPr lang="en-US" dirty="0" smtClean="0"/>
              <a:t>layers</a:t>
            </a:r>
          </a:p>
          <a:p>
            <a:pPr lvl="2"/>
            <a:r>
              <a:rPr lang="en-US" dirty="0" smtClean="0"/>
              <a:t>Useful for download verification</a:t>
            </a:r>
          </a:p>
          <a:p>
            <a:r>
              <a:rPr lang="en-US" dirty="0" smtClean="0"/>
              <a:t>docker pull, create, </a:t>
            </a:r>
            <a:r>
              <a:rPr lang="en-US" dirty="0" smtClean="0"/>
              <a:t>run, </a:t>
            </a:r>
            <a:r>
              <a:rPr lang="en-US" dirty="0" smtClean="0"/>
              <a:t>and </a:t>
            </a:r>
            <a:r>
              <a:rPr lang="en-US" dirty="0" err="1" smtClean="0"/>
              <a:t>rmi</a:t>
            </a:r>
            <a:r>
              <a:rPr lang="en-US" dirty="0" smtClean="0"/>
              <a:t> can use the digest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smtClean="0"/>
              <a:t>hello-world@sha256:0256e8a36e2070f7bf2d0b0763dbabdd67798512411de4cdcf9431a1feb60fd9</a:t>
            </a:r>
          </a:p>
          <a:p>
            <a:pPr lvl="1"/>
            <a:r>
              <a:rPr lang="en-US" dirty="0" smtClean="0"/>
              <a:t>Images not pulled will not have a digest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28" y="3377967"/>
            <a:ext cx="7753350" cy="15049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383395"/>
            <a:ext cx="5248275" cy="18697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5" y="5002125"/>
            <a:ext cx="9067800" cy="1798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Rectangle 8"/>
          <p:cNvSpPr/>
          <p:nvPr/>
        </p:nvSpPr>
        <p:spPr>
          <a:xfrm>
            <a:off x="80745" y="4633752"/>
            <a:ext cx="8991599" cy="308769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rmAutofit fontScale="77500" lnSpcReduction="20000"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docs.docker.com</a:t>
            </a:r>
            <a:r>
              <a:rPr lang="en-US" dirty="0"/>
              <a:t>/engine/</a:t>
            </a:r>
            <a:r>
              <a:rPr lang="en-US" dirty="0" err="1"/>
              <a:t>userguide</a:t>
            </a:r>
            <a:r>
              <a:rPr lang="en-US" dirty="0"/>
              <a:t>/</a:t>
            </a:r>
            <a:r>
              <a:rPr lang="en-US" dirty="0" err="1"/>
              <a:t>storagedriver</a:t>
            </a:r>
            <a:r>
              <a:rPr lang="en-US" dirty="0"/>
              <a:t>/</a:t>
            </a:r>
            <a:r>
              <a:rPr lang="en-US" dirty="0" err="1"/>
              <a:t>imagesandcontainers</a:t>
            </a:r>
            <a:r>
              <a:rPr lang="en-US" dirty="0"/>
              <a:t>/#/content-addressable-storage</a:t>
            </a:r>
          </a:p>
        </p:txBody>
      </p:sp>
    </p:spTree>
    <p:extLst>
      <p:ext uri="{BB962C8B-B14F-4D97-AF65-F5344CB8AC3E}">
        <p14:creationId xmlns:p14="http://schemas.microsoft.com/office/powerpoint/2010/main" val="34633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 dirty="0" smtClean="0"/>
              <a:t>: </a:t>
            </a:r>
            <a:r>
              <a:rPr lang="en-US" dirty="0" err="1" smtClean="0"/>
              <a:t>Dockerfiles</a:t>
            </a:r>
            <a:r>
              <a:rPr lang="en-US" dirty="0" smtClean="0"/>
              <a:t> II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</a:t>
            </a:r>
            <a:r>
              <a:rPr lang="en-US" dirty="0" smtClean="0"/>
              <a:t>2013-2016, </a:t>
            </a:r>
            <a:r>
              <a:rPr lang="en-US" dirty="0" smtClean="0"/>
              <a:t>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1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/>
          </a:bodyPr>
          <a:lstStyle/>
          <a:p>
            <a:r>
              <a:rPr lang="en-US" dirty="0" smtClean="0"/>
              <a:t>Explore advanced </a:t>
            </a:r>
            <a:r>
              <a:rPr lang="en-US" i="1" dirty="0" err="1" smtClean="0"/>
              <a:t>Dockerfile</a:t>
            </a:r>
            <a:r>
              <a:rPr lang="en-US" dirty="0" smtClean="0"/>
              <a:t> instructions</a:t>
            </a:r>
          </a:p>
          <a:p>
            <a:r>
              <a:rPr lang="en-US" dirty="0" smtClean="0"/>
              <a:t>Understand GitHub and Automated Builds</a:t>
            </a:r>
          </a:p>
          <a:p>
            <a:r>
              <a:rPr lang="en-US" dirty="0" smtClean="0"/>
              <a:t>Learn </a:t>
            </a:r>
            <a:r>
              <a:rPr lang="en-US" i="1" dirty="0" err="1" smtClean="0"/>
              <a:t>Dockerfile</a:t>
            </a:r>
            <a:r>
              <a:rPr lang="en-US" dirty="0" smtClean="0"/>
              <a:t> best practices</a:t>
            </a:r>
          </a:p>
          <a:p>
            <a:r>
              <a:rPr lang="en-US" dirty="0" smtClean="0"/>
              <a:t>Examine the Docker Hub standard library</a:t>
            </a:r>
          </a:p>
          <a:p>
            <a:r>
              <a:rPr lang="en-US" dirty="0" smtClean="0"/>
              <a:t>Try filtering and formatting image lists</a:t>
            </a:r>
          </a:p>
          <a:p>
            <a:r>
              <a:rPr lang="en-US" dirty="0" smtClean="0"/>
              <a:t>Explain the nature of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docker load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/>
                </a:solidFill>
              </a:rPr>
              <a:t>docker save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docker import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/>
                </a:solidFill>
              </a:rPr>
              <a:t>docker export</a:t>
            </a:r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624"/>
            <a:ext cx="7315200" cy="1034559"/>
          </a:xfrm>
        </p:spPr>
        <p:txBody>
          <a:bodyPr/>
          <a:lstStyle/>
          <a:p>
            <a:r>
              <a:rPr lang="en-US" dirty="0" smtClean="0"/>
              <a:t>ADD &amp;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76723"/>
            <a:ext cx="8001000" cy="50326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ADD</a:t>
            </a:r>
          </a:p>
          <a:p>
            <a:pPr lvl="1"/>
            <a:r>
              <a:rPr lang="en-US" dirty="0" smtClean="0"/>
              <a:t>Adds </a:t>
            </a:r>
            <a:r>
              <a:rPr lang="en-US" dirty="0"/>
              <a:t>files and directories from </a:t>
            </a:r>
            <a:r>
              <a:rPr lang="en-US" dirty="0" smtClean="0"/>
              <a:t>the build </a:t>
            </a:r>
            <a:r>
              <a:rPr lang="en-US" dirty="0"/>
              <a:t>environment into </a:t>
            </a:r>
            <a:r>
              <a:rPr lang="en-US" dirty="0" smtClean="0"/>
              <a:t>the image</a:t>
            </a:r>
          </a:p>
          <a:p>
            <a:pPr lvl="1"/>
            <a:r>
              <a:rPr lang="en-US" dirty="0" smtClean="0"/>
              <a:t>Specifies </a:t>
            </a:r>
            <a:r>
              <a:rPr lang="en-US" dirty="0"/>
              <a:t>a source and a destination for </a:t>
            </a:r>
            <a:r>
              <a:rPr lang="en-US" dirty="0" smtClean="0"/>
              <a:t>files:</a:t>
            </a:r>
          </a:p>
          <a:p>
            <a:pPr lvl="2"/>
            <a:r>
              <a:rPr lang="en-US" dirty="0" smtClean="0"/>
              <a:t>ADD </a:t>
            </a:r>
            <a:r>
              <a:rPr lang="en-US" dirty="0" err="1"/>
              <a:t>software.lic</a:t>
            </a:r>
            <a:r>
              <a:rPr lang="en-US" dirty="0"/>
              <a:t> /</a:t>
            </a:r>
            <a:r>
              <a:rPr lang="en-US" dirty="0" smtClean="0"/>
              <a:t>opt/application/</a:t>
            </a:r>
            <a:r>
              <a:rPr lang="en-US" dirty="0" err="1" smtClean="0"/>
              <a:t>software.lic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Copies </a:t>
            </a:r>
            <a:r>
              <a:rPr lang="en-US" dirty="0" err="1" smtClean="0"/>
              <a:t>software.lic</a:t>
            </a:r>
            <a:r>
              <a:rPr lang="en-US" dirty="0" smtClean="0"/>
              <a:t> </a:t>
            </a:r>
            <a:r>
              <a:rPr lang="en-US" dirty="0"/>
              <a:t>from the build directory to /</a:t>
            </a:r>
            <a:r>
              <a:rPr lang="en-US" dirty="0" smtClean="0"/>
              <a:t>opt/application/</a:t>
            </a:r>
            <a:r>
              <a:rPr lang="en-US" dirty="0" err="1" smtClean="0"/>
              <a:t>software.lic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the image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source of the file can be a URL, filename, or directory </a:t>
            </a:r>
            <a:endParaRPr lang="en-US" dirty="0" smtClean="0"/>
          </a:p>
          <a:p>
            <a:pPr lvl="2"/>
            <a:r>
              <a:rPr lang="en-US" dirty="0" smtClean="0"/>
              <a:t>The source must be inside </a:t>
            </a:r>
            <a:r>
              <a:rPr lang="en-US" dirty="0"/>
              <a:t>the build context </a:t>
            </a:r>
            <a:endParaRPr lang="en-US" dirty="0" smtClean="0"/>
          </a:p>
          <a:p>
            <a:pPr lvl="2"/>
            <a:r>
              <a:rPr lang="en-US" dirty="0" smtClean="0"/>
              <a:t>If </a:t>
            </a:r>
            <a:r>
              <a:rPr lang="en-US" dirty="0"/>
              <a:t>the destination ends in a /, </a:t>
            </a:r>
            <a:r>
              <a:rPr lang="en-US" dirty="0" smtClean="0"/>
              <a:t>docker considers </a:t>
            </a:r>
            <a:r>
              <a:rPr lang="en-US" dirty="0"/>
              <a:t>the source a </a:t>
            </a:r>
            <a:r>
              <a:rPr lang="en-US" dirty="0" smtClean="0"/>
              <a:t>directory</a:t>
            </a:r>
          </a:p>
          <a:p>
            <a:pPr lvl="2"/>
            <a:r>
              <a:rPr lang="en-US" dirty="0" smtClean="0"/>
              <a:t>ADD will automatically unpack source archives</a:t>
            </a:r>
          </a:p>
          <a:p>
            <a:pPr lvl="3"/>
            <a:r>
              <a:rPr lang="en-US" dirty="0" err="1" smtClean="0"/>
              <a:t>gzip</a:t>
            </a:r>
            <a:endParaRPr lang="en-US" dirty="0" smtClean="0"/>
          </a:p>
          <a:p>
            <a:pPr lvl="3"/>
            <a:r>
              <a:rPr lang="en-US" dirty="0"/>
              <a:t>b</a:t>
            </a:r>
            <a:r>
              <a:rPr lang="en-US" dirty="0" smtClean="0"/>
              <a:t>zip2</a:t>
            </a:r>
          </a:p>
          <a:p>
            <a:pPr lvl="3"/>
            <a:r>
              <a:rPr lang="en-US" dirty="0" err="1" smtClean="0"/>
              <a:t>xz</a:t>
            </a:r>
            <a:endParaRPr lang="en-US" dirty="0" smtClean="0"/>
          </a:p>
          <a:p>
            <a:pPr lvl="1"/>
            <a:r>
              <a:rPr lang="en-US" dirty="0"/>
              <a:t>New files and directories will be created with a mode of 0755 and a UID and GID of </a:t>
            </a:r>
            <a:r>
              <a:rPr lang="en-US" dirty="0" smtClean="0"/>
              <a:t>0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COPY</a:t>
            </a:r>
          </a:p>
          <a:p>
            <a:pPr lvl="1"/>
            <a:r>
              <a:rPr lang="en-US" dirty="0" smtClean="0"/>
              <a:t>Does is almost exactly like ADD but without URL and Archive support</a:t>
            </a:r>
          </a:p>
          <a:p>
            <a:pPr marL="228600" lvl="2"/>
            <a:r>
              <a:rPr lang="en-US" dirty="0"/>
              <a:t>To </a:t>
            </a:r>
            <a:r>
              <a:rPr lang="en-US" dirty="0" smtClean="0"/>
              <a:t>speed </a:t>
            </a:r>
            <a:r>
              <a:rPr lang="en-US" dirty="0"/>
              <a:t>the </a:t>
            </a:r>
            <a:r>
              <a:rPr lang="en-US" dirty="0" smtClean="0"/>
              <a:t>build and keep images lean </a:t>
            </a:r>
            <a:r>
              <a:rPr lang="en-US" dirty="0"/>
              <a:t>you can exclude files and directories when </a:t>
            </a:r>
            <a:r>
              <a:rPr lang="en-US" dirty="0" err="1"/>
              <a:t>COPYing</a:t>
            </a:r>
            <a:r>
              <a:rPr lang="en-US" dirty="0"/>
              <a:t> or </a:t>
            </a:r>
            <a:r>
              <a:rPr lang="en-US" dirty="0" err="1"/>
              <a:t>ADDing</a:t>
            </a:r>
            <a:r>
              <a:rPr lang="en-US" dirty="0"/>
              <a:t> to the image by adding a </a:t>
            </a:r>
            <a:r>
              <a:rPr lang="en-US" i="1" dirty="0"/>
              <a:t>.</a:t>
            </a:r>
            <a:r>
              <a:rPr lang="en-US" i="1" dirty="0" err="1"/>
              <a:t>dockerignore</a:t>
            </a:r>
            <a:r>
              <a:rPr lang="en-US" i="1" dirty="0"/>
              <a:t> </a:t>
            </a:r>
            <a:r>
              <a:rPr lang="en-US" dirty="0"/>
              <a:t>file to the </a:t>
            </a:r>
            <a:r>
              <a:rPr lang="en-US" dirty="0" smtClean="0"/>
              <a:t>context directory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2364"/>
            <a:ext cx="7315200" cy="6181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4495800" cy="57049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ONBUILD</a:t>
            </a:r>
            <a:r>
              <a:rPr lang="en-US" dirty="0" smtClean="0"/>
              <a:t> adds </a:t>
            </a:r>
            <a:r>
              <a:rPr lang="en-US" dirty="0"/>
              <a:t>triggers to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A </a:t>
            </a:r>
            <a:r>
              <a:rPr lang="en-US" dirty="0"/>
              <a:t>trigger is executed when the image is used as the basis of another image </a:t>
            </a:r>
            <a:endParaRPr lang="en-US" dirty="0" smtClean="0"/>
          </a:p>
          <a:p>
            <a:r>
              <a:rPr lang="en-US" dirty="0" smtClean="0"/>
              <a:t>Uses:</a:t>
            </a:r>
          </a:p>
          <a:p>
            <a:pPr lvl="1"/>
            <a:r>
              <a:rPr lang="en-US" dirty="0" smtClean="0"/>
              <a:t>Creating an image </a:t>
            </a:r>
            <a:r>
              <a:rPr lang="en-US" dirty="0"/>
              <a:t>that needs source code </a:t>
            </a:r>
            <a:r>
              <a:rPr lang="en-US" dirty="0" smtClean="0"/>
              <a:t>from </a:t>
            </a:r>
            <a:r>
              <a:rPr lang="en-US" dirty="0"/>
              <a:t>a specific location that </a:t>
            </a:r>
            <a:r>
              <a:rPr lang="en-US" dirty="0" smtClean="0"/>
              <a:t>is not </a:t>
            </a:r>
            <a:r>
              <a:rPr lang="en-US" dirty="0"/>
              <a:t>yet </a:t>
            </a:r>
            <a:r>
              <a:rPr lang="en-US" dirty="0" smtClean="0"/>
              <a:t>available</a:t>
            </a:r>
          </a:p>
          <a:p>
            <a:pPr lvl="1"/>
            <a:r>
              <a:rPr lang="en-US" dirty="0" smtClean="0"/>
              <a:t>Execute </a:t>
            </a:r>
            <a:r>
              <a:rPr lang="en-US" dirty="0"/>
              <a:t>a build script </a:t>
            </a:r>
            <a:r>
              <a:rPr lang="en-US" dirty="0" smtClean="0"/>
              <a:t>specific </a:t>
            </a:r>
            <a:r>
              <a:rPr lang="en-US" dirty="0"/>
              <a:t>to the environment in which the image is </a:t>
            </a:r>
            <a:r>
              <a:rPr lang="en-US" dirty="0" smtClean="0"/>
              <a:t>built</a:t>
            </a:r>
          </a:p>
          <a:p>
            <a:r>
              <a:rPr lang="en-US" dirty="0" smtClean="0"/>
              <a:t>Triggers insert </a:t>
            </a:r>
            <a:r>
              <a:rPr lang="en-US" dirty="0"/>
              <a:t>a new instruction </a:t>
            </a:r>
            <a:r>
              <a:rPr lang="en-US" dirty="0" smtClean="0"/>
              <a:t>in the </a:t>
            </a:r>
            <a:r>
              <a:rPr lang="en-US" dirty="0"/>
              <a:t>build process, as if it </a:t>
            </a:r>
            <a:r>
              <a:rPr lang="en-US" dirty="0" smtClean="0"/>
              <a:t>were specified right </a:t>
            </a:r>
            <a:r>
              <a:rPr lang="en-US" dirty="0"/>
              <a:t>after the </a:t>
            </a:r>
            <a:r>
              <a:rPr lang="en-US" dirty="0" smtClean="0"/>
              <a:t>FROM instruction</a:t>
            </a:r>
          </a:p>
          <a:p>
            <a:r>
              <a:rPr lang="en-US" dirty="0" smtClean="0"/>
              <a:t>The </a:t>
            </a:r>
            <a:r>
              <a:rPr lang="en-US" dirty="0"/>
              <a:t>trigger can be any </a:t>
            </a:r>
            <a:r>
              <a:rPr lang="en-US" dirty="0" smtClean="0"/>
              <a:t>build </a:t>
            </a:r>
            <a:r>
              <a:rPr lang="en-US" dirty="0"/>
              <a:t>instruction except FROM, MAINTAINER, and </a:t>
            </a:r>
            <a:r>
              <a:rPr lang="en-US" dirty="0" smtClean="0"/>
              <a:t>ONBUILD</a:t>
            </a:r>
          </a:p>
          <a:p>
            <a:r>
              <a:rPr lang="en-US" dirty="0" smtClean="0"/>
              <a:t>ONBUILD </a:t>
            </a:r>
            <a:r>
              <a:rPr lang="en-US" dirty="0"/>
              <a:t>triggers are executed </a:t>
            </a:r>
            <a:r>
              <a:rPr lang="en-US" dirty="0" smtClean="0"/>
              <a:t>in the </a:t>
            </a:r>
            <a:r>
              <a:rPr lang="en-US" dirty="0"/>
              <a:t>order specified in the parent </a:t>
            </a:r>
            <a:r>
              <a:rPr lang="en-US" dirty="0" smtClean="0"/>
              <a:t>image and </a:t>
            </a:r>
            <a:r>
              <a:rPr lang="en-US" dirty="0"/>
              <a:t>are only inherited once </a:t>
            </a:r>
            <a:endParaRPr lang="en-US" dirty="0" smtClean="0"/>
          </a:p>
          <a:p>
            <a:pPr lvl="1"/>
            <a:r>
              <a:rPr lang="en-US" dirty="0" smtClean="0"/>
              <a:t>by children, not grandchildren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0" y="1386460"/>
            <a:ext cx="4038600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bobs/apache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14.04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MAINTAINER Bob Smith "bob@example.com"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RUN apt-get update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RUN apt-get install -y apache2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ENV APACHE_RUN_USER www-data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ENV APACHE_RUN_GROUP www-data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ENV APACHE_LOG_DIR 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/log/apache2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ONBUILD ADD . 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/www/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EXPOSE 80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ENTRYPOINT ["/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sbin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/apache2"]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CMD ["-D", "FOREGROUND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267200"/>
            <a:ext cx="403860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bobs/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  The important parts of this image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are the static files in the build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  dir.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FROM bobs/apache 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### BUILD TRIGGER happens here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MAINTAINER Bob Smith "bob@example.com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 ENV APPLICATION_NAME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ENV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ENVIRONMENT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development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4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20" y="273500"/>
            <a:ext cx="7315200" cy="1154097"/>
          </a:xfrm>
        </p:spPr>
        <p:txBody>
          <a:bodyPr/>
          <a:lstStyle/>
          <a:p>
            <a:r>
              <a:rPr lang="en-US" dirty="0" smtClean="0"/>
              <a:t>VOLUME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020" y="1600201"/>
            <a:ext cx="7762580" cy="470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Creates </a:t>
            </a:r>
            <a:r>
              <a:rPr lang="en-US" dirty="0"/>
              <a:t>a mount point with the specified name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on volumes in the next </a:t>
            </a:r>
            <a:r>
              <a:rPr lang="en-US" dirty="0" smtClean="0"/>
              <a:t>chapter</a:t>
            </a:r>
          </a:p>
          <a:p>
            <a:r>
              <a:rPr lang="en-US" dirty="0" smtClean="0"/>
              <a:t>The </a:t>
            </a:r>
            <a:r>
              <a:rPr lang="en-US" dirty="0"/>
              <a:t>value can </a:t>
            </a:r>
            <a:r>
              <a:rPr lang="en-US" dirty="0" smtClean="0"/>
              <a:t>be</a:t>
            </a:r>
          </a:p>
          <a:p>
            <a:pPr lvl="1"/>
            <a:r>
              <a:rPr lang="en-US" dirty="0" smtClean="0"/>
              <a:t>VOLUME 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/log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/log 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 smtClean="0"/>
          </a:p>
          <a:p>
            <a:pPr lvl="1"/>
            <a:r>
              <a:rPr lang="en-US" dirty="0"/>
              <a:t>VOLUME </a:t>
            </a:r>
            <a:r>
              <a:rPr lang="en-US" dirty="0" smtClean="0"/>
              <a:t>[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/log/"</a:t>
            </a:r>
            <a:r>
              <a:rPr lang="en-US" dirty="0" smtClean="0"/>
              <a:t>, </a:t>
            </a:r>
            <a:r>
              <a:rPr lang="en-US" dirty="0"/>
              <a:t>"/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/"]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>
                <a:solidFill>
                  <a:schemeClr val="tx2"/>
                </a:solidFill>
              </a:rPr>
              <a:t>docker</a:t>
            </a:r>
            <a:r>
              <a:rPr lang="en-US" dirty="0">
                <a:solidFill>
                  <a:schemeClr val="tx2"/>
                </a:solidFill>
              </a:rPr>
              <a:t> run </a:t>
            </a:r>
            <a:r>
              <a:rPr lang="en-US" dirty="0"/>
              <a:t>command </a:t>
            </a:r>
            <a:r>
              <a:rPr lang="en-US" dirty="0">
                <a:solidFill>
                  <a:schemeClr val="tx2"/>
                </a:solidFill>
              </a:rPr>
              <a:t>initializes</a:t>
            </a:r>
            <a:r>
              <a:rPr lang="en-US" dirty="0"/>
              <a:t> the newly created volume with any data that </a:t>
            </a:r>
            <a:r>
              <a:rPr lang="en-US" dirty="0">
                <a:solidFill>
                  <a:schemeClr val="tx2"/>
                </a:solidFill>
              </a:rPr>
              <a:t>exists</a:t>
            </a:r>
            <a:r>
              <a:rPr lang="en-US" dirty="0"/>
              <a:t> at the specified location within the base </a:t>
            </a:r>
            <a:r>
              <a:rPr lang="en-US" dirty="0" smtClean="0"/>
              <a:t>image</a:t>
            </a:r>
            <a:endParaRPr lang="en-US" dirty="0"/>
          </a:p>
          <a:p>
            <a:pPr lvl="1"/>
            <a:r>
              <a:rPr lang="en-US" dirty="0"/>
              <a:t>FROM </a:t>
            </a:r>
            <a:r>
              <a:rPr lang="en-US" dirty="0" err="1"/>
              <a:t>ubuntu</a:t>
            </a:r>
            <a:endParaRPr lang="en-US" dirty="0"/>
          </a:p>
          <a:p>
            <a:pPr lvl="1"/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/</a:t>
            </a:r>
            <a:r>
              <a:rPr lang="en-US" dirty="0" err="1"/>
              <a:t>myvol</a:t>
            </a:r>
            <a:endParaRPr lang="en-US" dirty="0"/>
          </a:p>
          <a:p>
            <a:pPr lvl="1"/>
            <a:r>
              <a:rPr lang="en-US" dirty="0"/>
              <a:t>RUN echo "hello world" &gt; /</a:t>
            </a:r>
            <a:r>
              <a:rPr lang="en-US" dirty="0" err="1"/>
              <a:t>myvol</a:t>
            </a:r>
            <a:r>
              <a:rPr lang="en-US" dirty="0"/>
              <a:t>/greeting</a:t>
            </a:r>
          </a:p>
          <a:p>
            <a:pPr lvl="1"/>
            <a:r>
              <a:rPr lang="en-US" dirty="0"/>
              <a:t>VOLUME /</a:t>
            </a:r>
            <a:r>
              <a:rPr lang="en-US" dirty="0" err="1"/>
              <a:t>myvol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Results </a:t>
            </a:r>
            <a:r>
              <a:rPr lang="en-US" dirty="0"/>
              <a:t>in an image that causes </a:t>
            </a:r>
            <a:r>
              <a:rPr lang="en-US" dirty="0" err="1">
                <a:solidFill>
                  <a:schemeClr val="tx2"/>
                </a:solidFill>
              </a:rPr>
              <a:t>docker</a:t>
            </a:r>
            <a:r>
              <a:rPr lang="en-US" dirty="0">
                <a:solidFill>
                  <a:schemeClr val="tx2"/>
                </a:solidFill>
              </a:rPr>
              <a:t> run</a:t>
            </a:r>
            <a:r>
              <a:rPr lang="en-US" dirty="0"/>
              <a:t>, to create a new </a:t>
            </a:r>
            <a:r>
              <a:rPr lang="en-US" dirty="0" smtClean="0"/>
              <a:t>volume and to mount it at </a:t>
            </a:r>
            <a:r>
              <a:rPr lang="en-US" i="1" dirty="0"/>
              <a:t>/</a:t>
            </a:r>
            <a:r>
              <a:rPr lang="en-US" i="1" dirty="0" err="1" smtClean="0"/>
              <a:t>myvol</a:t>
            </a:r>
            <a:r>
              <a:rPr lang="en-US" dirty="0" smtClean="0"/>
              <a:t>, then to copy </a:t>
            </a:r>
            <a:r>
              <a:rPr lang="en-US" dirty="0"/>
              <a:t>the greeting file into the newly created </a:t>
            </a:r>
            <a:r>
              <a:rPr lang="en-US" dirty="0" smtClean="0"/>
              <a:t>volume</a:t>
            </a:r>
            <a:endParaRPr lang="en-US" dirty="0"/>
          </a:p>
          <a:p>
            <a:pPr lvl="1"/>
            <a:r>
              <a:rPr lang="en-US" dirty="0" smtClean="0"/>
              <a:t>Note</a:t>
            </a:r>
            <a:r>
              <a:rPr lang="en-US" dirty="0"/>
              <a:t>: </a:t>
            </a:r>
            <a:r>
              <a:rPr lang="en-US" dirty="0" smtClean="0"/>
              <a:t>data changed within </a:t>
            </a:r>
            <a:r>
              <a:rPr lang="en-US" dirty="0"/>
              <a:t>the volume </a:t>
            </a:r>
            <a:r>
              <a:rPr lang="en-US" dirty="0" smtClean="0"/>
              <a:t>by build steps after the volume is declared will </a:t>
            </a:r>
            <a:r>
              <a:rPr lang="en-US" dirty="0"/>
              <a:t>be </a:t>
            </a:r>
            <a:r>
              <a:rPr lang="en-US" dirty="0" smtClean="0"/>
              <a:t>discarded</a:t>
            </a:r>
            <a:endParaRPr lang="en-US" dirty="0"/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991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9" y="273499"/>
            <a:ext cx="4421104" cy="1466139"/>
          </a:xfrm>
        </p:spPr>
        <p:txBody>
          <a:bodyPr>
            <a:normAutofit/>
          </a:bodyPr>
          <a:lstStyle/>
          <a:p>
            <a:r>
              <a:rPr lang="en-US" dirty="0" smtClean="0"/>
              <a:t>New </a:t>
            </a:r>
            <a:r>
              <a:rPr lang="en-US" dirty="0" err="1" smtClean="0"/>
              <a:t>Dockerfile</a:t>
            </a:r>
            <a:r>
              <a:rPr lang="en-US" dirty="0" smtClean="0"/>
              <a:t>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9638"/>
            <a:ext cx="52578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Docker 1.9 adds two new </a:t>
            </a:r>
            <a:r>
              <a:rPr lang="en-US" i="1" dirty="0" err="1" smtClean="0"/>
              <a:t>Dockerfile</a:t>
            </a:r>
            <a:r>
              <a:rPr lang="en-US" dirty="0" smtClean="0"/>
              <a:t> instructions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ARG</a:t>
            </a:r>
            <a:r>
              <a:rPr lang="en-US" dirty="0"/>
              <a:t> - defines a variable that users can pass at </a:t>
            </a:r>
            <a:r>
              <a:rPr lang="en-US" dirty="0" smtClean="0"/>
              <a:t>build-time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STOPSIGNAL</a:t>
            </a:r>
            <a:r>
              <a:rPr lang="en-US" dirty="0"/>
              <a:t> - sets the </a:t>
            </a:r>
            <a:r>
              <a:rPr lang="en-US" dirty="0" smtClean="0"/>
              <a:t>signal </a:t>
            </a:r>
            <a:r>
              <a:rPr lang="en-US" dirty="0"/>
              <a:t>that will be sent to the container </a:t>
            </a:r>
            <a:r>
              <a:rPr lang="en-US" dirty="0" smtClean="0"/>
              <a:t>by docker stop (SIGTERM is the default)</a:t>
            </a:r>
          </a:p>
          <a:p>
            <a:pPr lvl="1"/>
            <a:endParaRPr lang="en-US" dirty="0"/>
          </a:p>
          <a:p>
            <a:r>
              <a:rPr lang="en-US" dirty="0" smtClean="0"/>
              <a:t>Docker 1.12 adds two new </a:t>
            </a:r>
            <a:r>
              <a:rPr lang="en-US" i="1" dirty="0" err="1" smtClean="0"/>
              <a:t>Dockerfile</a:t>
            </a:r>
            <a:r>
              <a:rPr lang="en-US" dirty="0" smtClean="0"/>
              <a:t> instructions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HEALTHCHECK</a:t>
            </a:r>
            <a:r>
              <a:rPr lang="en-US" dirty="0" smtClean="0"/>
              <a:t> - </a:t>
            </a:r>
            <a:r>
              <a:rPr lang="en-US" dirty="0"/>
              <a:t>tells Docker how to test a container to check that it is still working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SHELL</a:t>
            </a:r>
            <a:r>
              <a:rPr lang="en-US" dirty="0" smtClean="0"/>
              <a:t> - </a:t>
            </a:r>
            <a:r>
              <a:rPr lang="en-US" dirty="0"/>
              <a:t>allows the default shell used for the </a:t>
            </a:r>
            <a:r>
              <a:rPr lang="en-US" i="1" dirty="0"/>
              <a:t>shell</a:t>
            </a:r>
            <a:r>
              <a:rPr lang="en-US" dirty="0"/>
              <a:t> form of commands to be overridden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68185" y="1720412"/>
            <a:ext cx="3047215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#parameterized </a:t>
            </a:r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/>
              <a:t>busybox</a:t>
            </a:r>
            <a:endParaRPr lang="en-US" dirty="0"/>
          </a:p>
          <a:p>
            <a:r>
              <a:rPr lang="en-US" dirty="0" smtClean="0"/>
              <a:t>ARG </a:t>
            </a:r>
            <a:r>
              <a:rPr lang="en-US" dirty="0"/>
              <a:t>user</a:t>
            </a:r>
          </a:p>
          <a:p>
            <a:r>
              <a:rPr lang="en-US" dirty="0" smtClean="0"/>
              <a:t>USER </a:t>
            </a:r>
            <a:r>
              <a:rPr lang="en-US" dirty="0"/>
              <a:t>$</a:t>
            </a:r>
            <a:r>
              <a:rPr lang="en-US" dirty="0" smtClean="0"/>
              <a:t>user</a:t>
            </a:r>
          </a:p>
          <a:p>
            <a:r>
              <a:rPr lang="en-US" dirty="0"/>
              <a:t>STOPSIGNAL </a:t>
            </a:r>
            <a:r>
              <a:rPr lang="en-US" dirty="0" smtClean="0"/>
              <a:t>SIGHUP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3400" y="1219200"/>
            <a:ext cx="45720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build --build-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user=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frodo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343400"/>
            <a:ext cx="3636211" cy="406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832" y="4977093"/>
            <a:ext cx="3218568" cy="1757338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5474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087515"/>
            <a:ext cx="7315200" cy="1154097"/>
          </a:xfrm>
        </p:spPr>
        <p:txBody>
          <a:bodyPr/>
          <a:lstStyle/>
          <a:p>
            <a:r>
              <a:rPr lang="en-US" dirty="0" smtClean="0"/>
              <a:t>Compound </a:t>
            </a:r>
            <a:r>
              <a:rPr lang="en-US" dirty="0" err="1" smtClean="0"/>
              <a:t>Dockerfiles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12633"/>
            <a:ext cx="7315200" cy="3539527"/>
          </a:xfrm>
        </p:spPr>
        <p:txBody>
          <a:bodyPr/>
          <a:lstStyle/>
          <a:p>
            <a:r>
              <a:rPr lang="en-US" i="1" dirty="0" err="1" smtClean="0"/>
              <a:t>Dockerfiles</a:t>
            </a:r>
            <a:r>
              <a:rPr lang="en-US" dirty="0" smtClean="0"/>
              <a:t> can contain multiple FROM statements</a:t>
            </a:r>
          </a:p>
          <a:p>
            <a:pPr lvl="1"/>
            <a:r>
              <a:rPr lang="en-US" dirty="0" smtClean="0"/>
              <a:t>Each </a:t>
            </a:r>
            <a:r>
              <a:rPr lang="en-US" dirty="0" smtClean="0"/>
              <a:t>FROM defines </a:t>
            </a:r>
            <a:r>
              <a:rPr lang="en-US" dirty="0" smtClean="0"/>
              <a:t>a new Image stack build</a:t>
            </a:r>
          </a:p>
          <a:p>
            <a:pPr lvl="1"/>
            <a:r>
              <a:rPr lang="en-US" dirty="0" smtClean="0"/>
              <a:t>Like building separate </a:t>
            </a:r>
            <a:r>
              <a:rPr lang="en-US" i="1" dirty="0" err="1" smtClean="0"/>
              <a:t>Dockerfiles</a:t>
            </a:r>
            <a:r>
              <a:rPr lang="en-US" dirty="0" smtClean="0"/>
              <a:t> </a:t>
            </a:r>
            <a:r>
              <a:rPr lang="en-US" dirty="0" smtClean="0"/>
              <a:t>which share the same context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657600"/>
            <a:ext cx="5276850" cy="24860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55713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5"/>
            <a:ext cx="7315200" cy="639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Building </a:t>
            </a:r>
            <a:r>
              <a:rPr lang="en-US" dirty="0" err="1" smtClean="0"/>
              <a:t>Git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1"/>
            <a:ext cx="3200400" cy="6031442"/>
          </a:xfrm>
        </p:spPr>
        <p:txBody>
          <a:bodyPr>
            <a:norm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build can be passed a GitHub URL as a context</a:t>
            </a:r>
          </a:p>
          <a:p>
            <a:pPr lvl="1"/>
            <a:r>
              <a:rPr lang="en-US" dirty="0" smtClean="0"/>
              <a:t>The client recursively </a:t>
            </a:r>
            <a:r>
              <a:rPr lang="en-US" dirty="0"/>
              <a:t>clones the repository and its submodules using a </a:t>
            </a:r>
            <a:r>
              <a:rPr lang="en-US" dirty="0" err="1"/>
              <a:t>git</a:t>
            </a:r>
            <a:r>
              <a:rPr lang="en-US" dirty="0"/>
              <a:t> clone --depth 1 --recursive </a:t>
            </a:r>
            <a:endParaRPr lang="en-US" dirty="0" smtClean="0"/>
          </a:p>
          <a:p>
            <a:pPr lvl="1"/>
            <a:r>
              <a:rPr lang="en-US" dirty="0" smtClean="0"/>
              <a:t>Upon successful completion the </a:t>
            </a:r>
            <a:r>
              <a:rPr lang="en-US" dirty="0"/>
              <a:t>directory is sent to the Docker daemon as the </a:t>
            </a:r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Local </a:t>
            </a:r>
            <a:r>
              <a:rPr lang="en-US" dirty="0"/>
              <a:t>clones give you the ability to access private repositories using local user credentials, VPNs,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The repo suffix controls the branch/tag/commit and </a:t>
            </a:r>
            <a:r>
              <a:rPr lang="en-US" dirty="0" err="1" smtClean="0"/>
              <a:t>directoy</a:t>
            </a:r>
            <a:r>
              <a:rPr lang="en-US" dirty="0" smtClean="0"/>
              <a:t> built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02013" y="141085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104741"/>
            <a:ext cx="5648325" cy="36887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326235" y="972538"/>
            <a:ext cx="5622267" cy="204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myrepo.git</a:t>
            </a:r>
            <a:r>
              <a:rPr lang="en-US" dirty="0" smtClean="0"/>
              <a:t>		refs/heads/master	/</a:t>
            </a:r>
          </a:p>
          <a:p>
            <a:r>
              <a:rPr lang="en-US" dirty="0" err="1" smtClean="0"/>
              <a:t>myrepo.git#mytag</a:t>
            </a:r>
            <a:r>
              <a:rPr lang="en-US" dirty="0" smtClean="0"/>
              <a:t>		refs/tags/</a:t>
            </a:r>
            <a:r>
              <a:rPr lang="en-US" dirty="0" err="1" smtClean="0"/>
              <a:t>mytag</a:t>
            </a:r>
            <a:r>
              <a:rPr lang="en-US" dirty="0" smtClean="0"/>
              <a:t>	/</a:t>
            </a:r>
          </a:p>
          <a:p>
            <a:r>
              <a:rPr lang="en-US" dirty="0" err="1" smtClean="0"/>
              <a:t>myrepo.git#mybranch</a:t>
            </a:r>
            <a:r>
              <a:rPr lang="en-US" dirty="0" smtClean="0"/>
              <a:t>	refs/heads/</a:t>
            </a:r>
            <a:r>
              <a:rPr lang="en-US" dirty="0" err="1" smtClean="0"/>
              <a:t>mybranch</a:t>
            </a:r>
            <a:r>
              <a:rPr lang="en-US" dirty="0" smtClean="0"/>
              <a:t>	/</a:t>
            </a:r>
          </a:p>
          <a:p>
            <a:r>
              <a:rPr lang="en-US" dirty="0" err="1" smtClean="0"/>
              <a:t>myrepo.git#abcdef</a:t>
            </a:r>
            <a:r>
              <a:rPr lang="en-US" dirty="0" smtClean="0"/>
              <a:t>		sha1 = </a:t>
            </a:r>
            <a:r>
              <a:rPr lang="en-US" dirty="0" err="1" smtClean="0"/>
              <a:t>abcdef</a:t>
            </a:r>
            <a:r>
              <a:rPr lang="en-US" dirty="0" smtClean="0"/>
              <a:t>	/</a:t>
            </a:r>
          </a:p>
          <a:p>
            <a:r>
              <a:rPr lang="en-US" dirty="0" err="1" smtClean="0"/>
              <a:t>myrepo.git</a:t>
            </a:r>
            <a:r>
              <a:rPr lang="en-US" dirty="0" smtClean="0"/>
              <a:t>#:</a:t>
            </a:r>
            <a:r>
              <a:rPr lang="en-US" dirty="0" err="1" smtClean="0"/>
              <a:t>myfolder</a:t>
            </a:r>
            <a:r>
              <a:rPr lang="en-US" dirty="0" smtClean="0"/>
              <a:t>	refs/heads/master	/</a:t>
            </a:r>
            <a:r>
              <a:rPr lang="en-US" dirty="0" err="1" smtClean="0"/>
              <a:t>myfolder</a:t>
            </a:r>
            <a:endParaRPr lang="en-US" dirty="0" smtClean="0"/>
          </a:p>
          <a:p>
            <a:r>
              <a:rPr lang="en-US" dirty="0" err="1" smtClean="0"/>
              <a:t>myrepo.git#master:myfolder</a:t>
            </a:r>
            <a:r>
              <a:rPr lang="en-US" dirty="0" smtClean="0"/>
              <a:t>	refs/heads/master	/</a:t>
            </a:r>
            <a:r>
              <a:rPr lang="en-US" dirty="0" err="1" smtClean="0"/>
              <a:t>myfolder</a:t>
            </a:r>
            <a:endParaRPr lang="en-US" dirty="0" smtClean="0"/>
          </a:p>
          <a:p>
            <a:r>
              <a:rPr lang="en-US" dirty="0" err="1" smtClean="0"/>
              <a:t>myrepo.git#mytag:myfolder</a:t>
            </a:r>
            <a:r>
              <a:rPr lang="en-US" dirty="0" smtClean="0"/>
              <a:t>	refs/tags/</a:t>
            </a:r>
            <a:r>
              <a:rPr lang="en-US" dirty="0" err="1" smtClean="0"/>
              <a:t>mytag</a:t>
            </a:r>
            <a:r>
              <a:rPr lang="en-US" dirty="0" smtClean="0"/>
              <a:t>	/</a:t>
            </a:r>
            <a:r>
              <a:rPr lang="en-US" dirty="0" err="1" smtClean="0"/>
              <a:t>myfolder</a:t>
            </a:r>
            <a:endParaRPr lang="en-US" dirty="0" smtClean="0"/>
          </a:p>
          <a:p>
            <a:r>
              <a:rPr lang="en-US" dirty="0" err="1" smtClean="0"/>
              <a:t>myrepo.git#mybranch:myfolder</a:t>
            </a:r>
            <a:r>
              <a:rPr lang="en-US" dirty="0" smtClean="0"/>
              <a:t>	refs/heads/</a:t>
            </a:r>
            <a:r>
              <a:rPr lang="en-US" dirty="0" err="1" smtClean="0"/>
              <a:t>mybranch</a:t>
            </a:r>
            <a:r>
              <a:rPr lang="en-US" dirty="0" smtClean="0"/>
              <a:t>	/</a:t>
            </a:r>
            <a:r>
              <a:rPr lang="en-US" dirty="0" err="1" smtClean="0"/>
              <a:t>myfolder</a:t>
            </a:r>
            <a:endParaRPr lang="en-US" dirty="0" smtClean="0"/>
          </a:p>
          <a:p>
            <a:r>
              <a:rPr lang="en-US" dirty="0" err="1" smtClean="0"/>
              <a:t>myrepo.git#abcdef:myfolder</a:t>
            </a:r>
            <a:r>
              <a:rPr lang="en-US" dirty="0" smtClean="0"/>
              <a:t>	sha1 = </a:t>
            </a:r>
            <a:r>
              <a:rPr lang="en-US" dirty="0" err="1" smtClean="0"/>
              <a:t>abcdef</a:t>
            </a:r>
            <a:r>
              <a:rPr lang="en-US" dirty="0" smtClean="0"/>
              <a:t>	/</a:t>
            </a:r>
            <a:r>
              <a:rPr lang="en-US" dirty="0" err="1" smtClean="0"/>
              <a:t>myfolder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424429"/>
            <a:ext cx="2913413" cy="32945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13380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20229"/>
            <a:ext cx="3147469" cy="30159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525" y="1780776"/>
            <a:ext cx="4544961" cy="46695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2363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registry:2.2 </a:t>
            </a:r>
            <a:br>
              <a:rPr lang="en-US" dirty="0" smtClean="0"/>
            </a:br>
            <a:r>
              <a:rPr lang="en-US" dirty="0" err="1" smtClean="0"/>
              <a:t>Dockerfile</a:t>
            </a:r>
            <a:r>
              <a:rPr lang="en-US" dirty="0" smtClean="0"/>
              <a:t> case study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010701" y="5769079"/>
            <a:ext cx="2313824" cy="9832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8622" y="1515345"/>
            <a:ext cx="36002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Docker/GitHub 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Docker Hub </a:t>
            </a:r>
            <a:r>
              <a:rPr lang="en-US" sz="1600" dirty="0" smtClean="0"/>
              <a:t>images are frequently sourced from </a:t>
            </a:r>
            <a:r>
              <a:rPr lang="en-US" sz="1600" i="1" dirty="0" err="1" smtClean="0"/>
              <a:t>Dockerfiles</a:t>
            </a:r>
            <a:r>
              <a:rPr lang="en-US" sz="1600" dirty="0" smtClean="0"/>
              <a:t> linked in from </a:t>
            </a:r>
            <a:r>
              <a:rPr lang="en-US" sz="1600" b="1" dirty="0" err="1" smtClean="0"/>
              <a:t>github</a:t>
            </a:r>
            <a:r>
              <a:rPr lang="en-US" sz="1600" b="1" dirty="0" smtClean="0"/>
              <a:t> </a:t>
            </a:r>
            <a:r>
              <a:rPr lang="en-US" sz="1600" dirty="0" smtClean="0"/>
              <a:t>or other URLs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915329" y="3326524"/>
            <a:ext cx="1829585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Copies the </a:t>
            </a:r>
            <a:r>
              <a:rPr lang="en-US" sz="1200" dirty="0" err="1" smtClean="0"/>
              <a:t>github</a:t>
            </a:r>
            <a:r>
              <a:rPr lang="en-US" sz="1200" dirty="0" smtClean="0"/>
              <a:t> repo path into the image /bin/registry</a:t>
            </a:r>
            <a:endParaRPr lang="en-US" sz="12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915329" y="3972855"/>
            <a:ext cx="933271" cy="1284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38525" y="3581400"/>
            <a:ext cx="15240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39000" y="1825387"/>
            <a:ext cx="15240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Git</a:t>
            </a:r>
            <a:r>
              <a:rPr lang="en-US" dirty="0" smtClean="0"/>
              <a:t>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6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661487"/>
            <a:ext cx="3358134" cy="20437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https://i1.wp.com/blog.docker.com/media/2015/11/autobuildux.png?resize=1000%2C4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540" y="3522158"/>
            <a:ext cx="5458330" cy="260908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624"/>
            <a:ext cx="7315200" cy="6571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Automated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923" y="861966"/>
            <a:ext cx="5406877" cy="470063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Docker Hub Web Hooks fire in response to a new image push to a repo</a:t>
            </a:r>
          </a:p>
          <a:p>
            <a:pPr lvl="1"/>
            <a:r>
              <a:rPr lang="en-US" dirty="0" smtClean="0"/>
              <a:t>Can be used to run CI/CD tasks and/or trigger other web services</a:t>
            </a:r>
          </a:p>
          <a:p>
            <a:r>
              <a:rPr lang="en-US" dirty="0" smtClean="0"/>
              <a:t>DVCS platforms like GitHub and </a:t>
            </a:r>
            <a:r>
              <a:rPr lang="en-US" dirty="0" err="1" smtClean="0"/>
              <a:t>BitBucket</a:t>
            </a:r>
            <a:r>
              <a:rPr lang="en-US" dirty="0" smtClean="0"/>
              <a:t> support </a:t>
            </a:r>
            <a:r>
              <a:rPr lang="en-US" dirty="0" err="1" smtClean="0"/>
              <a:t>WebHooks</a:t>
            </a:r>
            <a:r>
              <a:rPr lang="en-US" dirty="0" smtClean="0"/>
              <a:t> which can invoke a </a:t>
            </a:r>
            <a:r>
              <a:rPr lang="en-US" dirty="0" smtClean="0"/>
              <a:t>Docker Hub </a:t>
            </a:r>
            <a:r>
              <a:rPr lang="en-US" dirty="0" smtClean="0"/>
              <a:t>build when code is pushed</a:t>
            </a:r>
          </a:p>
          <a:p>
            <a:pPr lvl="1"/>
            <a:r>
              <a:rPr lang="en-US" dirty="0" smtClean="0"/>
              <a:t>Docker Hub </a:t>
            </a:r>
            <a:r>
              <a:rPr lang="en-US" dirty="0" err="1" smtClean="0"/>
              <a:t>WebHooks</a:t>
            </a:r>
            <a:r>
              <a:rPr lang="en-US" dirty="0" smtClean="0"/>
              <a:t> can then invoke CI platforms creating a build chain</a:t>
            </a:r>
          </a:p>
          <a:p>
            <a:r>
              <a:rPr lang="en-US" dirty="0" smtClean="0"/>
              <a:t>Docker Hub repositories can be manually uploaded or “Automated Build”</a:t>
            </a:r>
          </a:p>
          <a:p>
            <a:pPr lvl="1"/>
            <a:r>
              <a:rPr lang="en-US" dirty="0" err="1" smtClean="0"/>
              <a:t>AutoBuild</a:t>
            </a:r>
            <a:r>
              <a:rPr lang="en-US" dirty="0" smtClean="0"/>
              <a:t> allows you to configure a target GitHub/</a:t>
            </a:r>
            <a:r>
              <a:rPr lang="en-US" dirty="0" err="1" smtClean="0"/>
              <a:t>BitBucket</a:t>
            </a:r>
            <a:r>
              <a:rPr lang="en-US" dirty="0" smtClean="0"/>
              <a:t> repo and </a:t>
            </a:r>
            <a:r>
              <a:rPr lang="en-US" i="1" dirty="0" err="1" smtClean="0"/>
              <a:t>Dockerfile</a:t>
            </a:r>
            <a:r>
              <a:rPr lang="en-US" dirty="0" smtClean="0"/>
              <a:t> to use for the build</a:t>
            </a:r>
          </a:p>
          <a:p>
            <a:r>
              <a:rPr lang="en-US" dirty="0" smtClean="0"/>
              <a:t>Once configured you can not push to an automated build, rather you push source commits to the DVCS and the DVCS triggers the build on Docker Hub</a:t>
            </a:r>
          </a:p>
          <a:p>
            <a:pPr lvl="1"/>
            <a:r>
              <a:rPr lang="en-US" dirty="0" smtClean="0"/>
              <a:t>When the build completes</a:t>
            </a:r>
            <a:br>
              <a:rPr lang="en-US" dirty="0" smtClean="0"/>
            </a:br>
            <a:r>
              <a:rPr lang="en-US" dirty="0" smtClean="0"/>
              <a:t>Docker hub drops a new </a:t>
            </a:r>
            <a:br>
              <a:rPr lang="en-US" dirty="0" smtClean="0"/>
            </a:br>
            <a:r>
              <a:rPr lang="en-US" dirty="0" smtClean="0"/>
              <a:t>image in the </a:t>
            </a:r>
            <a:r>
              <a:rPr lang="en-US" dirty="0"/>
              <a:t>D</a:t>
            </a:r>
            <a:r>
              <a:rPr lang="en-US" dirty="0" smtClean="0"/>
              <a:t>ocker </a:t>
            </a:r>
            <a:r>
              <a:rPr lang="en-US" dirty="0"/>
              <a:t>H</a:t>
            </a:r>
            <a:r>
              <a:rPr lang="en-US" dirty="0" smtClean="0"/>
              <a:t>ub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repo, triggering the relevant</a:t>
            </a:r>
            <a:br>
              <a:rPr lang="en-US" dirty="0" smtClean="0"/>
            </a:br>
            <a:r>
              <a:rPr lang="en-US" dirty="0" smtClean="0"/>
              <a:t>Docker hub web hooks</a:t>
            </a:r>
          </a:p>
          <a:p>
            <a:r>
              <a:rPr lang="en-US" dirty="0" smtClean="0"/>
              <a:t>Docker Hub can also </a:t>
            </a:r>
            <a:br>
              <a:rPr lang="en-US" dirty="0" smtClean="0"/>
            </a:br>
            <a:r>
              <a:rPr lang="en-US" dirty="0" smtClean="0"/>
              <a:t>be configured to create </a:t>
            </a:r>
            <a:br>
              <a:rPr lang="en-US" dirty="0" smtClean="0"/>
            </a:br>
            <a:r>
              <a:rPr lang="en-US" dirty="0" smtClean="0"/>
              <a:t>a new tagged image in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/>
              <a:t>Docker </a:t>
            </a:r>
            <a:r>
              <a:rPr lang="en-US" dirty="0" smtClean="0"/>
              <a:t>Hub </a:t>
            </a:r>
            <a:br>
              <a:rPr lang="en-US" dirty="0" smtClean="0"/>
            </a:br>
            <a:r>
              <a:rPr lang="en-US" dirty="0" smtClean="0"/>
              <a:t>repository for each </a:t>
            </a:r>
            <a:br>
              <a:rPr lang="en-US" dirty="0" smtClean="0"/>
            </a:br>
            <a:r>
              <a:rPr lang="en-US" dirty="0" smtClean="0"/>
              <a:t>new branch or tag </a:t>
            </a:r>
            <a:br>
              <a:rPr lang="en-US" dirty="0" smtClean="0"/>
            </a:br>
            <a:r>
              <a:rPr lang="en-US" dirty="0" smtClean="0"/>
              <a:t>committed to a </a:t>
            </a:r>
            <a:r>
              <a:rPr lang="en-US" dirty="0" smtClean="0"/>
              <a:t>GitHub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repository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50445" y="149962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0600" y="5638800"/>
            <a:ext cx="2133600" cy="9144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Github</a:t>
            </a:r>
            <a:r>
              <a:rPr lang="en-US" dirty="0" smtClean="0"/>
              <a:t> Repo with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144289" y="5715000"/>
            <a:ext cx="990600" cy="762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webhook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4134889" y="5638800"/>
            <a:ext cx="213360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Hub Repo (Automated Build)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59089" y="5638800"/>
            <a:ext cx="914400" cy="914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CI/CD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6268488" y="5715000"/>
            <a:ext cx="1010689" cy="762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webhook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>
            <a:off x="304800" y="5715000"/>
            <a:ext cx="705890" cy="762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push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73289" y="1019830"/>
            <a:ext cx="2286000" cy="11695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“If this then that” (ifttt.com) is a handy free internet site for wiring apps together </a:t>
            </a:r>
            <a:r>
              <a:rPr lang="en-US" sz="1400" dirty="0" err="1" smtClean="0"/>
              <a:t>webhooks</a:t>
            </a:r>
            <a:r>
              <a:rPr lang="en-US" sz="1400" dirty="0" smtClean="0"/>
              <a:t> and REST calls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315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624"/>
            <a:ext cx="3124200" cy="94417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Inspect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28" y="1183816"/>
            <a:ext cx="2769838" cy="563223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/>
                </a:solidFill>
              </a:rPr>
              <a:t>docker </a:t>
            </a:r>
            <a:r>
              <a:rPr lang="en-US" dirty="0" smtClean="0">
                <a:solidFill>
                  <a:schemeClr val="tx2"/>
                </a:solidFill>
              </a:rPr>
              <a:t>inspect </a:t>
            </a:r>
            <a:r>
              <a:rPr lang="en-US" dirty="0" smtClean="0"/>
              <a:t>subcommand </a:t>
            </a:r>
            <a:r>
              <a:rPr lang="en-US" dirty="0" smtClean="0"/>
              <a:t>displays the meta data associated with an image</a:t>
            </a:r>
          </a:p>
          <a:p>
            <a:r>
              <a:rPr lang="en-US" dirty="0" smtClean="0"/>
              <a:t>All image configuration and/or descriptive data which is not part of the image’s filesystem can be found in the metadata produced by inspect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inspect </a:t>
            </a:r>
            <a:r>
              <a:rPr lang="en-US" dirty="0" smtClean="0"/>
              <a:t>displays metadata for:</a:t>
            </a:r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Networks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r>
              <a:rPr lang="en-US" dirty="0" smtClean="0"/>
              <a:t>Etc.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05200" y="30061"/>
            <a:ext cx="5568266" cy="67710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700" dirty="0" err="1">
                <a:latin typeface="Consolas" panose="020B0609020204030204" pitchFamily="49" charset="0"/>
              </a:rPr>
              <a:t>user@ubuntu</a:t>
            </a:r>
            <a:r>
              <a:rPr lang="en-US" sz="700" dirty="0">
                <a:latin typeface="Consolas" panose="020B0609020204030204" pitchFamily="49" charset="0"/>
              </a:rPr>
              <a:t>:~$ </a:t>
            </a:r>
            <a:r>
              <a:rPr lang="en-US" sz="700" dirty="0" err="1">
                <a:latin typeface="Consolas" panose="020B0609020204030204" pitchFamily="49" charset="0"/>
              </a:rPr>
              <a:t>docker</a:t>
            </a:r>
            <a:r>
              <a:rPr lang="en-US" sz="700" dirty="0">
                <a:latin typeface="Consolas" panose="020B0609020204030204" pitchFamily="49" charset="0"/>
              </a:rPr>
              <a:t> inspect alpine </a:t>
            </a:r>
          </a:p>
          <a:p>
            <a:r>
              <a:rPr lang="en-US" sz="700" dirty="0" smtClean="0">
                <a:latin typeface="Consolas" panose="020B0609020204030204" pitchFamily="49" charset="0"/>
              </a:rPr>
              <a:t>[ {     "</a:t>
            </a:r>
            <a:r>
              <a:rPr lang="en-US" sz="700" dirty="0">
                <a:latin typeface="Consolas" panose="020B0609020204030204" pitchFamily="49" charset="0"/>
              </a:rPr>
              <a:t>Id": "sha256:4e38e38c8ce0b8d9041a9c4fefe786631d1416225e13b0bfe8cfa2321aec4bba",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</a:t>
            </a:r>
            <a:r>
              <a:rPr lang="en-US" sz="700" dirty="0" err="1">
                <a:latin typeface="Consolas" panose="020B0609020204030204" pitchFamily="49" charset="0"/>
              </a:rPr>
              <a:t>RepoTags</a:t>
            </a:r>
            <a:r>
              <a:rPr lang="en-US" sz="700" dirty="0">
                <a:latin typeface="Consolas" panose="020B0609020204030204" pitchFamily="49" charset="0"/>
              </a:rPr>
              <a:t>": </a:t>
            </a:r>
            <a:r>
              <a:rPr lang="en-US" sz="700" dirty="0" smtClean="0">
                <a:latin typeface="Consolas" panose="020B0609020204030204" pitchFamily="49" charset="0"/>
              </a:rPr>
              <a:t>[ "</a:t>
            </a:r>
            <a:r>
              <a:rPr lang="en-US" sz="700" dirty="0" err="1" smtClean="0">
                <a:latin typeface="Consolas" panose="020B0609020204030204" pitchFamily="49" charset="0"/>
              </a:rPr>
              <a:t>alpine:latest</a:t>
            </a:r>
            <a:r>
              <a:rPr lang="en-US" sz="700" dirty="0" smtClean="0">
                <a:latin typeface="Consolas" panose="020B0609020204030204" pitchFamily="49" charset="0"/>
              </a:rPr>
              <a:t>“ ],</a:t>
            </a:r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        "</a:t>
            </a:r>
            <a:r>
              <a:rPr lang="en-US" sz="700" dirty="0" err="1">
                <a:latin typeface="Consolas" panose="020B0609020204030204" pitchFamily="49" charset="0"/>
              </a:rPr>
              <a:t>RepoDigests</a:t>
            </a:r>
            <a:r>
              <a:rPr lang="en-US" sz="700" dirty="0">
                <a:latin typeface="Consolas" panose="020B0609020204030204" pitchFamily="49" charset="0"/>
              </a:rPr>
              <a:t>": </a:t>
            </a:r>
            <a:r>
              <a:rPr lang="en-US" sz="700" dirty="0" smtClean="0">
                <a:latin typeface="Consolas" panose="020B0609020204030204" pitchFamily="49" charset="0"/>
              </a:rPr>
              <a:t>[ "alpine@sha256:3dcdb92d7432d56604d4545cbd324b14e647b313626d99b889d0626de158f73a" ],</a:t>
            </a:r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        "Parent": "",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"Comment": "",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"Created": "2016-06-23T19:55:18.048565927Z",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"Container": "4c573a7cf4a3e50eee83db0405523923591b9c3e94715e1f7f9b9fc8f39fbd4d",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</a:t>
            </a:r>
            <a:r>
              <a:rPr lang="en-US" sz="700" dirty="0" err="1">
                <a:latin typeface="Consolas" panose="020B0609020204030204" pitchFamily="49" charset="0"/>
              </a:rPr>
              <a:t>ContainerConfig</a:t>
            </a:r>
            <a:r>
              <a:rPr lang="en-US" sz="700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"Hostname": "4c573a7cf4a3",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Domainname</a:t>
            </a:r>
            <a:r>
              <a:rPr lang="en-US" sz="700" dirty="0">
                <a:latin typeface="Consolas" panose="020B0609020204030204" pitchFamily="49" charset="0"/>
              </a:rPr>
              <a:t>": "",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"User": "",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AttachStdin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AttachStdout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AttachStderr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Tty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OpenStdin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StdinOnce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Env</a:t>
            </a:r>
            <a:r>
              <a:rPr lang="en-US" sz="700" dirty="0">
                <a:latin typeface="Consolas" panose="020B0609020204030204" pitchFamily="49" charset="0"/>
              </a:rPr>
              <a:t>": </a:t>
            </a:r>
            <a:r>
              <a:rPr lang="en-US" sz="700" dirty="0" smtClean="0">
                <a:latin typeface="Consolas" panose="020B0609020204030204" pitchFamily="49" charset="0"/>
              </a:rPr>
              <a:t>[ "PATH</a:t>
            </a:r>
            <a:r>
              <a:rPr lang="en-US" sz="700" dirty="0">
                <a:latin typeface="Consolas" panose="020B0609020204030204" pitchFamily="49" charset="0"/>
              </a:rPr>
              <a:t>=/</a:t>
            </a:r>
            <a:r>
              <a:rPr lang="en-US" sz="700" dirty="0" err="1">
                <a:latin typeface="Consolas" panose="020B0609020204030204" pitchFamily="49" charset="0"/>
              </a:rPr>
              <a:t>usr</a:t>
            </a:r>
            <a:r>
              <a:rPr lang="en-US" sz="700" dirty="0">
                <a:latin typeface="Consolas" panose="020B0609020204030204" pitchFamily="49" charset="0"/>
              </a:rPr>
              <a:t>/local/</a:t>
            </a:r>
            <a:r>
              <a:rPr lang="en-US" sz="700" dirty="0" err="1">
                <a:latin typeface="Consolas" panose="020B0609020204030204" pitchFamily="49" charset="0"/>
              </a:rPr>
              <a:t>sbin</a:t>
            </a:r>
            <a:r>
              <a:rPr lang="en-US" sz="700" dirty="0">
                <a:latin typeface="Consolas" panose="020B0609020204030204" pitchFamily="49" charset="0"/>
              </a:rPr>
              <a:t>:/</a:t>
            </a:r>
            <a:r>
              <a:rPr lang="en-US" sz="700" dirty="0" err="1">
                <a:latin typeface="Consolas" panose="020B0609020204030204" pitchFamily="49" charset="0"/>
              </a:rPr>
              <a:t>usr</a:t>
            </a:r>
            <a:r>
              <a:rPr lang="en-US" sz="700" dirty="0">
                <a:latin typeface="Consolas" panose="020B0609020204030204" pitchFamily="49" charset="0"/>
              </a:rPr>
              <a:t>/local/bin:/</a:t>
            </a:r>
            <a:r>
              <a:rPr lang="en-US" sz="700" dirty="0" err="1">
                <a:latin typeface="Consolas" panose="020B0609020204030204" pitchFamily="49" charset="0"/>
              </a:rPr>
              <a:t>usr</a:t>
            </a:r>
            <a:r>
              <a:rPr lang="en-US" sz="700" dirty="0">
                <a:latin typeface="Consolas" panose="020B0609020204030204" pitchFamily="49" charset="0"/>
              </a:rPr>
              <a:t>/</a:t>
            </a:r>
            <a:r>
              <a:rPr lang="en-US" sz="700" dirty="0" err="1">
                <a:latin typeface="Consolas" panose="020B0609020204030204" pitchFamily="49" charset="0"/>
              </a:rPr>
              <a:t>sbin</a:t>
            </a:r>
            <a:r>
              <a:rPr lang="en-US" sz="700" dirty="0">
                <a:latin typeface="Consolas" panose="020B0609020204030204" pitchFamily="49" charset="0"/>
              </a:rPr>
              <a:t>:/</a:t>
            </a:r>
            <a:r>
              <a:rPr lang="en-US" sz="700" dirty="0" err="1">
                <a:latin typeface="Consolas" panose="020B0609020204030204" pitchFamily="49" charset="0"/>
              </a:rPr>
              <a:t>usr</a:t>
            </a:r>
            <a:r>
              <a:rPr lang="en-US" sz="700" dirty="0">
                <a:latin typeface="Consolas" panose="020B0609020204030204" pitchFamily="49" charset="0"/>
              </a:rPr>
              <a:t>/bin:/</a:t>
            </a:r>
            <a:r>
              <a:rPr lang="en-US" sz="700" dirty="0" err="1">
                <a:latin typeface="Consolas" panose="020B0609020204030204" pitchFamily="49" charset="0"/>
              </a:rPr>
              <a:t>sbin</a:t>
            </a:r>
            <a:r>
              <a:rPr lang="en-US" sz="700" dirty="0">
                <a:latin typeface="Consolas" panose="020B0609020204030204" pitchFamily="49" charset="0"/>
              </a:rPr>
              <a:t>:/</a:t>
            </a:r>
            <a:r>
              <a:rPr lang="en-US" sz="700" dirty="0" smtClean="0">
                <a:latin typeface="Consolas" panose="020B0609020204030204" pitchFamily="49" charset="0"/>
              </a:rPr>
              <a:t>bin" ],</a:t>
            </a:r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Cmd</a:t>
            </a:r>
            <a:r>
              <a:rPr lang="en-US" sz="700" dirty="0">
                <a:latin typeface="Consolas" panose="020B0609020204030204" pitchFamily="49" charset="0"/>
              </a:rPr>
              <a:t>": [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    "/bin/</a:t>
            </a:r>
            <a:r>
              <a:rPr lang="en-US" sz="700" dirty="0" err="1">
                <a:latin typeface="Consolas" panose="020B0609020204030204" pitchFamily="49" charset="0"/>
              </a:rPr>
              <a:t>sh</a:t>
            </a:r>
            <a:r>
              <a:rPr lang="en-US" sz="7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    "-c",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    "#(</a:t>
            </a:r>
            <a:r>
              <a:rPr lang="en-US" sz="700" dirty="0" err="1">
                <a:latin typeface="Consolas" panose="020B0609020204030204" pitchFamily="49" charset="0"/>
              </a:rPr>
              <a:t>nop</a:t>
            </a:r>
            <a:r>
              <a:rPr lang="en-US" sz="700" dirty="0">
                <a:latin typeface="Consolas" panose="020B0609020204030204" pitchFamily="49" charset="0"/>
              </a:rPr>
              <a:t>) ADD file:852e9d0cb9d906535af512a89339fc70b2873a0f94defbcbe41cd44942dd6ac8 in /"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],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"Image": "",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"Volumes": null,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WorkingDir</a:t>
            </a:r>
            <a:r>
              <a:rPr lang="en-US" sz="700" dirty="0">
                <a:latin typeface="Consolas" panose="020B0609020204030204" pitchFamily="49" charset="0"/>
              </a:rPr>
              <a:t>": "",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Entrypoint</a:t>
            </a:r>
            <a:r>
              <a:rPr lang="en-US" sz="700" dirty="0">
                <a:latin typeface="Consolas" panose="020B0609020204030204" pitchFamily="49" charset="0"/>
              </a:rPr>
              <a:t>": null,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OnBuild</a:t>
            </a:r>
            <a:r>
              <a:rPr lang="en-US" sz="700" dirty="0">
                <a:latin typeface="Consolas" panose="020B0609020204030204" pitchFamily="49" charset="0"/>
              </a:rPr>
              <a:t>": null,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"Labels": null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},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</a:t>
            </a:r>
            <a:r>
              <a:rPr lang="en-US" sz="700" dirty="0" err="1">
                <a:latin typeface="Consolas" panose="020B0609020204030204" pitchFamily="49" charset="0"/>
              </a:rPr>
              <a:t>DockerVersion</a:t>
            </a:r>
            <a:r>
              <a:rPr lang="en-US" sz="700" dirty="0">
                <a:latin typeface="Consolas" panose="020B0609020204030204" pitchFamily="49" charset="0"/>
              </a:rPr>
              <a:t>": "1.10.3",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"Author": "",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</a:t>
            </a:r>
            <a:r>
              <a:rPr lang="en-US" sz="700" dirty="0" err="1">
                <a:latin typeface="Consolas" panose="020B0609020204030204" pitchFamily="49" charset="0"/>
              </a:rPr>
              <a:t>Config</a:t>
            </a:r>
            <a:r>
              <a:rPr lang="en-US" sz="700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"Hostname": "4c573a7cf4a3",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Domainname</a:t>
            </a:r>
            <a:r>
              <a:rPr lang="en-US" sz="700" dirty="0">
                <a:latin typeface="Consolas" panose="020B0609020204030204" pitchFamily="49" charset="0"/>
              </a:rPr>
              <a:t>": "",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"User": "",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AttachStdin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AttachStdout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AttachStderr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Tty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OpenStdin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StdinOnce</a:t>
            </a:r>
            <a:r>
              <a:rPr lang="en-US" sz="7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Env</a:t>
            </a:r>
            <a:r>
              <a:rPr lang="en-US" sz="700" dirty="0">
                <a:latin typeface="Consolas" panose="020B0609020204030204" pitchFamily="49" charset="0"/>
              </a:rPr>
              <a:t>": </a:t>
            </a:r>
            <a:r>
              <a:rPr lang="en-US" sz="700" dirty="0" smtClean="0">
                <a:latin typeface="Consolas" panose="020B0609020204030204" pitchFamily="49" charset="0"/>
              </a:rPr>
              <a:t>[ "</a:t>
            </a:r>
            <a:r>
              <a:rPr lang="en-US" sz="700" dirty="0">
                <a:latin typeface="Consolas" panose="020B0609020204030204" pitchFamily="49" charset="0"/>
              </a:rPr>
              <a:t>PATH=/</a:t>
            </a:r>
            <a:r>
              <a:rPr lang="en-US" sz="700" dirty="0" err="1">
                <a:latin typeface="Consolas" panose="020B0609020204030204" pitchFamily="49" charset="0"/>
              </a:rPr>
              <a:t>usr</a:t>
            </a:r>
            <a:r>
              <a:rPr lang="en-US" sz="700" dirty="0">
                <a:latin typeface="Consolas" panose="020B0609020204030204" pitchFamily="49" charset="0"/>
              </a:rPr>
              <a:t>/local/</a:t>
            </a:r>
            <a:r>
              <a:rPr lang="en-US" sz="700" dirty="0" err="1">
                <a:latin typeface="Consolas" panose="020B0609020204030204" pitchFamily="49" charset="0"/>
              </a:rPr>
              <a:t>sbin</a:t>
            </a:r>
            <a:r>
              <a:rPr lang="en-US" sz="700" dirty="0">
                <a:latin typeface="Consolas" panose="020B0609020204030204" pitchFamily="49" charset="0"/>
              </a:rPr>
              <a:t>:/</a:t>
            </a:r>
            <a:r>
              <a:rPr lang="en-US" sz="700" dirty="0" err="1">
                <a:latin typeface="Consolas" panose="020B0609020204030204" pitchFamily="49" charset="0"/>
              </a:rPr>
              <a:t>usr</a:t>
            </a:r>
            <a:r>
              <a:rPr lang="en-US" sz="700" dirty="0">
                <a:latin typeface="Consolas" panose="020B0609020204030204" pitchFamily="49" charset="0"/>
              </a:rPr>
              <a:t>/local/bin:/</a:t>
            </a:r>
            <a:r>
              <a:rPr lang="en-US" sz="700" dirty="0" err="1">
                <a:latin typeface="Consolas" panose="020B0609020204030204" pitchFamily="49" charset="0"/>
              </a:rPr>
              <a:t>usr</a:t>
            </a:r>
            <a:r>
              <a:rPr lang="en-US" sz="700" dirty="0">
                <a:latin typeface="Consolas" panose="020B0609020204030204" pitchFamily="49" charset="0"/>
              </a:rPr>
              <a:t>/</a:t>
            </a:r>
            <a:r>
              <a:rPr lang="en-US" sz="700" dirty="0" err="1">
                <a:latin typeface="Consolas" panose="020B0609020204030204" pitchFamily="49" charset="0"/>
              </a:rPr>
              <a:t>sbin</a:t>
            </a:r>
            <a:r>
              <a:rPr lang="en-US" sz="700" dirty="0">
                <a:latin typeface="Consolas" panose="020B0609020204030204" pitchFamily="49" charset="0"/>
              </a:rPr>
              <a:t>:/</a:t>
            </a:r>
            <a:r>
              <a:rPr lang="en-US" sz="700" dirty="0" err="1">
                <a:latin typeface="Consolas" panose="020B0609020204030204" pitchFamily="49" charset="0"/>
              </a:rPr>
              <a:t>usr</a:t>
            </a:r>
            <a:r>
              <a:rPr lang="en-US" sz="700" dirty="0">
                <a:latin typeface="Consolas" panose="020B0609020204030204" pitchFamily="49" charset="0"/>
              </a:rPr>
              <a:t>/bin:/</a:t>
            </a:r>
            <a:r>
              <a:rPr lang="en-US" sz="700" dirty="0" err="1">
                <a:latin typeface="Consolas" panose="020B0609020204030204" pitchFamily="49" charset="0"/>
              </a:rPr>
              <a:t>sbin</a:t>
            </a:r>
            <a:r>
              <a:rPr lang="en-US" sz="700" dirty="0">
                <a:latin typeface="Consolas" panose="020B0609020204030204" pitchFamily="49" charset="0"/>
              </a:rPr>
              <a:t>:/</a:t>
            </a:r>
            <a:r>
              <a:rPr lang="en-US" sz="700" dirty="0" smtClean="0">
                <a:latin typeface="Consolas" panose="020B0609020204030204" pitchFamily="49" charset="0"/>
              </a:rPr>
              <a:t>bin" ],</a:t>
            </a:r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Cmd</a:t>
            </a:r>
            <a:r>
              <a:rPr lang="en-US" sz="700" dirty="0">
                <a:latin typeface="Consolas" panose="020B0609020204030204" pitchFamily="49" charset="0"/>
              </a:rPr>
              <a:t>": null,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"Image": "",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"Volumes": null,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WorkingDir</a:t>
            </a:r>
            <a:r>
              <a:rPr lang="en-US" sz="700" dirty="0">
                <a:latin typeface="Consolas" panose="020B0609020204030204" pitchFamily="49" charset="0"/>
              </a:rPr>
              <a:t>": "",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Entrypoint</a:t>
            </a:r>
            <a:r>
              <a:rPr lang="en-US" sz="700" dirty="0">
                <a:latin typeface="Consolas" panose="020B0609020204030204" pitchFamily="49" charset="0"/>
              </a:rPr>
              <a:t>": null,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</a:t>
            </a:r>
            <a:r>
              <a:rPr lang="en-US" sz="700" dirty="0" err="1">
                <a:latin typeface="Consolas" panose="020B0609020204030204" pitchFamily="49" charset="0"/>
              </a:rPr>
              <a:t>OnBuild</a:t>
            </a:r>
            <a:r>
              <a:rPr lang="en-US" sz="700" dirty="0">
                <a:latin typeface="Consolas" panose="020B0609020204030204" pitchFamily="49" charset="0"/>
              </a:rPr>
              <a:t>": null,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"Labels": null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},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"Architecture": "amd64",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</a:t>
            </a:r>
            <a:r>
              <a:rPr lang="en-US" sz="700" dirty="0" err="1">
                <a:latin typeface="Consolas" panose="020B0609020204030204" pitchFamily="49" charset="0"/>
              </a:rPr>
              <a:t>Os</a:t>
            </a:r>
            <a:r>
              <a:rPr lang="en-US" sz="700" dirty="0">
                <a:latin typeface="Consolas" panose="020B0609020204030204" pitchFamily="49" charset="0"/>
              </a:rPr>
              <a:t>": "</a:t>
            </a:r>
            <a:r>
              <a:rPr lang="en-US" sz="700" dirty="0" err="1">
                <a:latin typeface="Consolas" panose="020B0609020204030204" pitchFamily="49" charset="0"/>
              </a:rPr>
              <a:t>linux</a:t>
            </a:r>
            <a:r>
              <a:rPr lang="en-US" sz="7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"Size": 4798851,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</a:t>
            </a:r>
            <a:r>
              <a:rPr lang="en-US" sz="700" dirty="0" err="1">
                <a:latin typeface="Consolas" panose="020B0609020204030204" pitchFamily="49" charset="0"/>
              </a:rPr>
              <a:t>VirtualSize</a:t>
            </a:r>
            <a:r>
              <a:rPr lang="en-US" sz="700" dirty="0">
                <a:latin typeface="Consolas" panose="020B0609020204030204" pitchFamily="49" charset="0"/>
              </a:rPr>
              <a:t>": 4798851,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"</a:t>
            </a:r>
            <a:r>
              <a:rPr lang="en-US" sz="700" dirty="0" err="1">
                <a:latin typeface="Consolas" panose="020B0609020204030204" pitchFamily="49" charset="0"/>
              </a:rPr>
              <a:t>GraphDriver</a:t>
            </a:r>
            <a:r>
              <a:rPr lang="en-US" sz="700" dirty="0">
                <a:latin typeface="Consolas" panose="020B0609020204030204" pitchFamily="49" charset="0"/>
              </a:rPr>
              <a:t>": </a:t>
            </a:r>
            <a:r>
              <a:rPr lang="en-US" sz="700" dirty="0" smtClean="0">
                <a:latin typeface="Consolas" panose="020B0609020204030204" pitchFamily="49" charset="0"/>
              </a:rPr>
              <a:t>{ "</a:t>
            </a:r>
            <a:r>
              <a:rPr lang="en-US" sz="700" dirty="0">
                <a:latin typeface="Consolas" panose="020B0609020204030204" pitchFamily="49" charset="0"/>
              </a:rPr>
              <a:t>Name": "</a:t>
            </a:r>
            <a:r>
              <a:rPr lang="en-US" sz="700" dirty="0" err="1">
                <a:latin typeface="Consolas" panose="020B0609020204030204" pitchFamily="49" charset="0"/>
              </a:rPr>
              <a:t>aufs</a:t>
            </a:r>
            <a:r>
              <a:rPr lang="en-US" sz="700" dirty="0" smtClean="0">
                <a:latin typeface="Consolas" panose="020B0609020204030204" pitchFamily="49" charset="0"/>
              </a:rPr>
              <a:t>",  "</a:t>
            </a:r>
            <a:r>
              <a:rPr lang="en-US" sz="700" dirty="0">
                <a:latin typeface="Consolas" panose="020B0609020204030204" pitchFamily="49" charset="0"/>
              </a:rPr>
              <a:t>Data": </a:t>
            </a:r>
            <a:r>
              <a:rPr lang="en-US" sz="700" dirty="0" smtClean="0">
                <a:latin typeface="Consolas" panose="020B0609020204030204" pitchFamily="49" charset="0"/>
              </a:rPr>
              <a:t>null },</a:t>
            </a:r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        "</a:t>
            </a:r>
            <a:r>
              <a:rPr lang="en-US" sz="700" dirty="0" err="1">
                <a:latin typeface="Consolas" panose="020B0609020204030204" pitchFamily="49" charset="0"/>
              </a:rPr>
              <a:t>RootFS</a:t>
            </a:r>
            <a:r>
              <a:rPr lang="en-US" sz="700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"Type": "layers",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        "Layers": </a:t>
            </a:r>
            <a:r>
              <a:rPr lang="en-US" sz="700" dirty="0" smtClean="0">
                <a:latin typeface="Consolas" panose="020B0609020204030204" pitchFamily="49" charset="0"/>
              </a:rPr>
              <a:t>[ "sha256:4fe15f8d0ae69e169824f25f1d4da3015a48feeeeebb265cd2e328e15c6a869f" ]</a:t>
            </a:r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700" dirty="0" smtClean="0">
                <a:latin typeface="Consolas" panose="020B0609020204030204" pitchFamily="49" charset="0"/>
              </a:rPr>
              <a:t>} ]</a:t>
            </a:r>
          </a:p>
        </p:txBody>
      </p:sp>
    </p:spTree>
    <p:extLst>
      <p:ext uri="{BB962C8B-B14F-4D97-AF65-F5344CB8AC3E}">
        <p14:creationId xmlns:p14="http://schemas.microsoft.com/office/powerpoint/2010/main" val="3007945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5"/>
            <a:ext cx="3885759" cy="79177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Standard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2"/>
            <a:ext cx="3771626" cy="1798454"/>
          </a:xfrm>
        </p:spPr>
        <p:txBody>
          <a:bodyPr>
            <a:normAutofit/>
          </a:bodyPr>
          <a:lstStyle/>
          <a:p>
            <a:r>
              <a:rPr lang="en-US" dirty="0" smtClean="0"/>
              <a:t>Official </a:t>
            </a:r>
            <a:r>
              <a:rPr lang="en-US" dirty="0"/>
              <a:t>images are intended to </a:t>
            </a:r>
            <a:r>
              <a:rPr lang="en-US" dirty="0" smtClean="0"/>
              <a:t>be</a:t>
            </a:r>
          </a:p>
          <a:p>
            <a:pPr lvl="1"/>
            <a:r>
              <a:rPr lang="en-US" dirty="0" smtClean="0"/>
              <a:t>Base images for production releases</a:t>
            </a:r>
          </a:p>
          <a:p>
            <a:pPr lvl="1"/>
            <a:r>
              <a:rPr lang="en-US" dirty="0" smtClean="0"/>
              <a:t>Learning </a:t>
            </a:r>
            <a:r>
              <a:rPr lang="en-US" dirty="0"/>
              <a:t>tools </a:t>
            </a:r>
            <a:r>
              <a:rPr lang="en-US" dirty="0" smtClean="0"/>
              <a:t>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0346"/>
            <a:ext cx="4611149" cy="68103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4295775" cy="3849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01" y="3015411"/>
            <a:ext cx="4697148" cy="3757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10" name="Straight Arrow Connector 9"/>
          <p:cNvCxnSpPr/>
          <p:nvPr/>
        </p:nvCxnSpPr>
        <p:spPr>
          <a:xfrm flipH="1">
            <a:off x="2667000" y="1828800"/>
            <a:ext cx="1742801" cy="152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343401" y="3918808"/>
            <a:ext cx="380999" cy="2558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0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5334000" cy="4725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/Image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48797"/>
            <a:ext cx="8839200" cy="623300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Docker image authors may </a:t>
            </a:r>
            <a:r>
              <a:rPr lang="en-US" dirty="0" smtClean="0"/>
              <a:t>ask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my image easy to use?</a:t>
            </a:r>
          </a:p>
          <a:p>
            <a:pPr lvl="1"/>
            <a:r>
              <a:rPr lang="en-US" dirty="0"/>
              <a:t>Is my image easy to base another image on?</a:t>
            </a:r>
          </a:p>
          <a:p>
            <a:pPr lvl="1"/>
            <a:r>
              <a:rPr lang="en-US" dirty="0"/>
              <a:t>Does my image behave in a performant manner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Use a </a:t>
            </a:r>
            <a:r>
              <a:rPr lang="en-US" i="1" dirty="0" err="1" smtClean="0"/>
              <a:t>Dockerfile</a:t>
            </a:r>
            <a:r>
              <a:rPr lang="en-US" dirty="0" smtClean="0"/>
              <a:t> linter</a:t>
            </a:r>
            <a:endParaRPr lang="en-US" dirty="0"/>
          </a:p>
          <a:p>
            <a:r>
              <a:rPr lang="en-US" dirty="0" smtClean="0"/>
              <a:t>Use the </a:t>
            </a:r>
            <a:r>
              <a:rPr lang="en-US" dirty="0">
                <a:solidFill>
                  <a:schemeClr val="tx2"/>
                </a:solidFill>
              </a:rPr>
              <a:t>MAINTAINER</a:t>
            </a:r>
            <a:r>
              <a:rPr lang="en-US" dirty="0"/>
              <a:t> instruction </a:t>
            </a:r>
            <a:r>
              <a:rPr lang="en-US" dirty="0" smtClean="0"/>
              <a:t>to set </a:t>
            </a:r>
            <a:r>
              <a:rPr lang="en-US" dirty="0"/>
              <a:t>the Author field of the image</a:t>
            </a:r>
          </a:p>
          <a:p>
            <a:pPr lvl="1"/>
            <a:r>
              <a:rPr lang="en-US" dirty="0" smtClean="0"/>
              <a:t>Provides contact information for users</a:t>
            </a:r>
            <a:endParaRPr lang="en-US" dirty="0"/>
          </a:p>
          <a:p>
            <a:r>
              <a:rPr lang="en-US" dirty="0"/>
              <a:t>Know the Differences Between </a:t>
            </a:r>
            <a:r>
              <a:rPr lang="en-US" dirty="0">
                <a:solidFill>
                  <a:schemeClr val="tx2"/>
                </a:solidFill>
              </a:rPr>
              <a:t>CMD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ENTRYPOINT</a:t>
            </a:r>
          </a:p>
          <a:p>
            <a:pPr lvl="1"/>
            <a:r>
              <a:rPr lang="en-US" dirty="0"/>
              <a:t>CMD </a:t>
            </a:r>
            <a:r>
              <a:rPr lang="en-US" dirty="0" smtClean="0"/>
              <a:t>set command/arguments </a:t>
            </a:r>
            <a:r>
              <a:rPr lang="en-US" dirty="0"/>
              <a:t>to run in the image if no </a:t>
            </a:r>
            <a:r>
              <a:rPr lang="en-US" dirty="0" err="1" smtClean="0"/>
              <a:t>args</a:t>
            </a:r>
            <a:r>
              <a:rPr lang="en-US" dirty="0" smtClean="0"/>
              <a:t> are </a:t>
            </a:r>
            <a:r>
              <a:rPr lang="en-US" dirty="0"/>
              <a:t>passed to </a:t>
            </a:r>
            <a:r>
              <a:rPr lang="en-US" dirty="0" err="1"/>
              <a:t>docker</a:t>
            </a:r>
            <a:r>
              <a:rPr lang="en-US" dirty="0"/>
              <a:t> run</a:t>
            </a:r>
          </a:p>
          <a:p>
            <a:pPr lvl="1"/>
            <a:r>
              <a:rPr lang="en-US" dirty="0"/>
              <a:t>ENTRYPOINT makes your image behave like a binary</a:t>
            </a:r>
          </a:p>
          <a:p>
            <a:r>
              <a:rPr lang="en-US" dirty="0"/>
              <a:t>Know the Difference Between Array and String Forms of CMD and ENTRYPOINT</a:t>
            </a:r>
          </a:p>
          <a:p>
            <a:pPr lvl="1"/>
            <a:r>
              <a:rPr lang="en-US" dirty="0"/>
              <a:t>Passing an array will result in the exact command being run</a:t>
            </a:r>
          </a:p>
          <a:p>
            <a:pPr lvl="1"/>
            <a:r>
              <a:rPr lang="en-US" dirty="0"/>
              <a:t>Passing a string will run the command in a shell (/bin/</a:t>
            </a:r>
            <a:r>
              <a:rPr lang="en-US" dirty="0" err="1"/>
              <a:t>sh</a:t>
            </a:r>
            <a:r>
              <a:rPr lang="en-US" dirty="0"/>
              <a:t> –c)</a:t>
            </a:r>
          </a:p>
          <a:p>
            <a:r>
              <a:rPr lang="en-US" dirty="0"/>
              <a:t>Always exec in Wrapper Scripts</a:t>
            </a:r>
          </a:p>
          <a:p>
            <a:pPr lvl="1"/>
            <a:r>
              <a:rPr lang="en-US" dirty="0"/>
              <a:t>Images using a CMD/ENTRYPOINT script target will cause </a:t>
            </a:r>
            <a:r>
              <a:rPr lang="en-US" dirty="0" err="1"/>
              <a:t>docker</a:t>
            </a:r>
            <a:r>
              <a:rPr lang="en-US" dirty="0"/>
              <a:t> to send signals to the script, use exec in the script to run programs so that the program will receive the signals (otherwise only the script will)</a:t>
            </a:r>
          </a:p>
          <a:p>
            <a:r>
              <a:rPr lang="en-US" dirty="0"/>
              <a:t>Always </a:t>
            </a:r>
            <a:r>
              <a:rPr lang="en-US" dirty="0">
                <a:solidFill>
                  <a:schemeClr val="tx2"/>
                </a:solidFill>
              </a:rPr>
              <a:t>EXPOSE</a:t>
            </a:r>
            <a:r>
              <a:rPr lang="en-US" dirty="0"/>
              <a:t> Important Ports</a:t>
            </a:r>
          </a:p>
          <a:p>
            <a:pPr lvl="1"/>
            <a:r>
              <a:rPr lang="en-US" dirty="0"/>
              <a:t>Exposed ports show up in </a:t>
            </a:r>
            <a:r>
              <a:rPr lang="en-US" dirty="0" err="1"/>
              <a:t>ps</a:t>
            </a:r>
            <a:r>
              <a:rPr lang="en-US" dirty="0"/>
              <a:t> listings, are visible in metadata and are automatically linked when using container linking</a:t>
            </a:r>
          </a:p>
          <a:p>
            <a:r>
              <a:rPr lang="en-US" dirty="0" smtClean="0"/>
              <a:t>Containers </a:t>
            </a:r>
            <a:r>
              <a:rPr lang="en-US" dirty="0"/>
              <a:t>should be ephemeral</a:t>
            </a:r>
          </a:p>
          <a:p>
            <a:pPr lvl="1"/>
            <a:r>
              <a:rPr lang="en-US" dirty="0" smtClean="0"/>
              <a:t>Stop and destroy the container then create a </a:t>
            </a:r>
            <a:r>
              <a:rPr lang="en-US" dirty="0"/>
              <a:t>new one </a:t>
            </a:r>
            <a:r>
              <a:rPr lang="en-US" dirty="0" smtClean="0"/>
              <a:t>with </a:t>
            </a:r>
            <a:r>
              <a:rPr lang="en-US" dirty="0"/>
              <a:t>an absolute minimum of set-up and </a:t>
            </a:r>
            <a:r>
              <a:rPr lang="en-US" dirty="0" smtClean="0"/>
              <a:t>configuration</a:t>
            </a:r>
            <a:endParaRPr lang="en-US" dirty="0"/>
          </a:p>
          <a:p>
            <a:r>
              <a:rPr lang="en-US" dirty="0"/>
              <a:t>Use a </a:t>
            </a:r>
            <a:r>
              <a:rPr lang="en-US" i="1" dirty="0"/>
              <a:t>.</a:t>
            </a:r>
            <a:r>
              <a:rPr lang="en-US" i="1" dirty="0" err="1"/>
              <a:t>dockerignore</a:t>
            </a:r>
            <a:r>
              <a:rPr lang="en-US" i="1" dirty="0"/>
              <a:t>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For faster uploading and </a:t>
            </a:r>
            <a:r>
              <a:rPr lang="en-US" dirty="0" smtClean="0"/>
              <a:t>smaller images, use </a:t>
            </a:r>
            <a:r>
              <a:rPr lang="en-US" dirty="0"/>
              <a:t>a </a:t>
            </a:r>
            <a:r>
              <a:rPr lang="en-US" i="1" dirty="0"/>
              <a:t>.</a:t>
            </a:r>
            <a:r>
              <a:rPr lang="en-US" i="1" dirty="0" err="1"/>
              <a:t>dockerignore</a:t>
            </a:r>
            <a:r>
              <a:rPr lang="en-US" i="1" dirty="0"/>
              <a:t> </a:t>
            </a:r>
            <a:r>
              <a:rPr lang="en-US" dirty="0" smtClean="0"/>
              <a:t>to </a:t>
            </a:r>
            <a:r>
              <a:rPr lang="en-US" dirty="0"/>
              <a:t>exclude </a:t>
            </a:r>
            <a:r>
              <a:rPr lang="en-US" dirty="0" smtClean="0"/>
              <a:t>files/directories </a:t>
            </a:r>
            <a:r>
              <a:rPr lang="en-US" dirty="0"/>
              <a:t>from the build </a:t>
            </a:r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E.g. unless .</a:t>
            </a:r>
            <a:r>
              <a:rPr lang="en-US" dirty="0" err="1"/>
              <a:t>git</a:t>
            </a:r>
            <a:r>
              <a:rPr lang="en-US" dirty="0"/>
              <a:t> is needed </a:t>
            </a:r>
            <a:r>
              <a:rPr lang="en-US" dirty="0" smtClean="0"/>
              <a:t>you </a:t>
            </a:r>
            <a:r>
              <a:rPr lang="en-US" dirty="0"/>
              <a:t>should add it to </a:t>
            </a:r>
            <a:r>
              <a:rPr lang="en-US" i="1" dirty="0"/>
              <a:t>.</a:t>
            </a:r>
            <a:r>
              <a:rPr lang="en-US" i="1" dirty="0" err="1"/>
              <a:t>dockerignore</a:t>
            </a:r>
            <a:r>
              <a:rPr lang="en-US" dirty="0"/>
              <a:t>, </a:t>
            </a:r>
            <a:r>
              <a:rPr lang="en-US" dirty="0" smtClean="0"/>
              <a:t>saving </a:t>
            </a:r>
            <a:r>
              <a:rPr lang="en-US" dirty="0"/>
              <a:t>many megabytes </a:t>
            </a:r>
            <a:r>
              <a:rPr lang="en-US" dirty="0" smtClean="0"/>
              <a:t>of </a:t>
            </a:r>
            <a:r>
              <a:rPr lang="en-US" dirty="0"/>
              <a:t>upload </a:t>
            </a:r>
            <a:r>
              <a:rPr lang="en-US" dirty="0" smtClean="0"/>
              <a:t>time</a:t>
            </a:r>
            <a:endParaRPr lang="en-US" dirty="0"/>
          </a:p>
          <a:p>
            <a:r>
              <a:rPr lang="en-US" dirty="0"/>
              <a:t>Avoid installing unnecessary packages</a:t>
            </a:r>
          </a:p>
          <a:p>
            <a:pPr lvl="1"/>
            <a:r>
              <a:rPr lang="en-US" dirty="0" smtClean="0"/>
              <a:t>Reduces </a:t>
            </a:r>
            <a:r>
              <a:rPr lang="en-US" dirty="0"/>
              <a:t>complexity, dependencies, file sizes, and build </a:t>
            </a:r>
            <a:r>
              <a:rPr lang="en-US" dirty="0" smtClean="0"/>
              <a:t>times</a:t>
            </a:r>
          </a:p>
          <a:p>
            <a:pPr lvl="1"/>
            <a:r>
              <a:rPr lang="en-US" dirty="0" smtClean="0"/>
              <a:t>E.g. you </a:t>
            </a:r>
            <a:r>
              <a:rPr lang="en-US" dirty="0"/>
              <a:t>don’t need to include a text editor in a database </a:t>
            </a:r>
            <a:r>
              <a:rPr lang="en-US" dirty="0" smtClean="0"/>
              <a:t>image</a:t>
            </a:r>
            <a:endParaRPr lang="en-US" dirty="0"/>
          </a:p>
          <a:p>
            <a:r>
              <a:rPr lang="en-US" dirty="0"/>
              <a:t>Run only one process per container</a:t>
            </a:r>
          </a:p>
          <a:p>
            <a:pPr lvl="1"/>
            <a:r>
              <a:rPr lang="en-US" dirty="0"/>
              <a:t>In almost all cases, you should only run a single process in a single </a:t>
            </a:r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Decoupling apps into </a:t>
            </a:r>
            <a:r>
              <a:rPr lang="en-US" dirty="0"/>
              <a:t>multiple containers makes it </a:t>
            </a:r>
            <a:r>
              <a:rPr lang="en-US" dirty="0" smtClean="0"/>
              <a:t>easier </a:t>
            </a:r>
            <a:r>
              <a:rPr lang="en-US" dirty="0"/>
              <a:t>to scale horizontally and reuse </a:t>
            </a:r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If a service </a:t>
            </a:r>
            <a:r>
              <a:rPr lang="en-US" dirty="0"/>
              <a:t>depends on another </a:t>
            </a:r>
            <a:r>
              <a:rPr lang="en-US" dirty="0" smtClean="0"/>
              <a:t>service use container linking</a:t>
            </a:r>
            <a:endParaRPr lang="en-US" dirty="0"/>
          </a:p>
          <a:p>
            <a:r>
              <a:rPr lang="en-US" dirty="0"/>
              <a:t>Minimize the number of layers</a:t>
            </a:r>
          </a:p>
          <a:p>
            <a:pPr lvl="1"/>
            <a:r>
              <a:rPr lang="en-US" dirty="0" smtClean="0"/>
              <a:t>Balance </a:t>
            </a:r>
            <a:r>
              <a:rPr lang="en-US" i="1" dirty="0" err="1" smtClean="0"/>
              <a:t>Dockerfile</a:t>
            </a:r>
            <a:r>
              <a:rPr lang="en-US" dirty="0" smtClean="0"/>
              <a:t> readability </a:t>
            </a:r>
            <a:r>
              <a:rPr lang="en-US" dirty="0"/>
              <a:t>(and thus long-term maintainability) </a:t>
            </a:r>
            <a:r>
              <a:rPr lang="en-US" dirty="0" smtClean="0"/>
              <a:t>and layer minimization</a:t>
            </a:r>
          </a:p>
          <a:p>
            <a:pPr lvl="1"/>
            <a:r>
              <a:rPr lang="en-US" dirty="0" smtClean="0"/>
              <a:t>Be </a:t>
            </a:r>
            <a:r>
              <a:rPr lang="en-US" dirty="0"/>
              <a:t>strategic and cautious about the number of layers you </a:t>
            </a:r>
            <a:r>
              <a:rPr lang="en-US" dirty="0" smtClean="0"/>
              <a:t>use</a:t>
            </a:r>
            <a:endParaRPr lang="en-US" dirty="0"/>
          </a:p>
          <a:p>
            <a:r>
              <a:rPr lang="en-US" dirty="0"/>
              <a:t>Sort multi-line arguments</a:t>
            </a:r>
          </a:p>
          <a:p>
            <a:pPr lvl="1"/>
            <a:r>
              <a:rPr lang="en-US" dirty="0" smtClean="0"/>
              <a:t>Ease </a:t>
            </a:r>
            <a:r>
              <a:rPr lang="en-US" dirty="0"/>
              <a:t>later changes by sorting multi-line arguments </a:t>
            </a:r>
            <a:r>
              <a:rPr lang="en-US" dirty="0" smtClean="0"/>
              <a:t>alphanumerically</a:t>
            </a:r>
          </a:p>
          <a:p>
            <a:pPr lvl="1"/>
            <a:r>
              <a:rPr lang="en-US" dirty="0" smtClean="0"/>
              <a:t>Helps avoid </a:t>
            </a:r>
            <a:r>
              <a:rPr lang="en-US" dirty="0"/>
              <a:t>duplication </a:t>
            </a:r>
            <a:r>
              <a:rPr lang="en-US" dirty="0" smtClean="0"/>
              <a:t>and </a:t>
            </a:r>
            <a:r>
              <a:rPr lang="en-US" dirty="0"/>
              <a:t>make the list </a:t>
            </a:r>
            <a:r>
              <a:rPr lang="en-US" dirty="0" smtClean="0"/>
              <a:t>easier to update</a:t>
            </a:r>
          </a:p>
          <a:p>
            <a:pPr lvl="1"/>
            <a:r>
              <a:rPr lang="en-US" dirty="0" smtClean="0"/>
              <a:t>Also </a:t>
            </a:r>
            <a:r>
              <a:rPr lang="en-US" dirty="0"/>
              <a:t>makes </a:t>
            </a:r>
            <a:r>
              <a:rPr lang="en-US" dirty="0" smtClean="0"/>
              <a:t>Pull Requests easier </a:t>
            </a:r>
            <a:r>
              <a:rPr lang="en-US" dirty="0"/>
              <a:t>to read and </a:t>
            </a:r>
            <a:r>
              <a:rPr lang="en-US" dirty="0" smtClean="0"/>
              <a:t>review</a:t>
            </a:r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cache</a:t>
            </a:r>
          </a:p>
          <a:p>
            <a:pPr lvl="1"/>
            <a:r>
              <a:rPr lang="en-US" dirty="0" smtClean="0"/>
              <a:t>Use the build cache wisely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53200" y="4417874"/>
            <a:ext cx="2438400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RUN </a:t>
            </a:r>
            <a:r>
              <a:rPr lang="en-US" dirty="0" smtClean="0"/>
              <a:t>\</a:t>
            </a:r>
          </a:p>
          <a:p>
            <a:r>
              <a:rPr lang="en-US" dirty="0"/>
              <a:t> </a:t>
            </a:r>
            <a:r>
              <a:rPr lang="en-US" dirty="0" smtClean="0"/>
              <a:t>   apt-get </a:t>
            </a:r>
            <a:r>
              <a:rPr lang="en-US" dirty="0"/>
              <a:t>update </a:t>
            </a:r>
            <a:r>
              <a:rPr lang="en-US" dirty="0" smtClean="0"/>
              <a:t>&amp;&amp; \</a:t>
            </a:r>
          </a:p>
          <a:p>
            <a:r>
              <a:rPr lang="en-US" dirty="0"/>
              <a:t> </a:t>
            </a:r>
            <a:r>
              <a:rPr lang="en-US" dirty="0" smtClean="0"/>
              <a:t>   apt-get </a:t>
            </a:r>
            <a:r>
              <a:rPr lang="en-US" dirty="0"/>
              <a:t>install -y \</a:t>
            </a:r>
          </a:p>
          <a:p>
            <a:r>
              <a:rPr lang="en-US" dirty="0" smtClean="0"/>
              <a:t>        </a:t>
            </a:r>
            <a:r>
              <a:rPr lang="en-US" dirty="0" err="1"/>
              <a:t>bzr</a:t>
            </a:r>
            <a:r>
              <a:rPr lang="en-US" dirty="0"/>
              <a:t> \</a:t>
            </a:r>
          </a:p>
          <a:p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/>
              <a:t>git</a:t>
            </a:r>
            <a:r>
              <a:rPr lang="en-US" dirty="0"/>
              <a:t> \</a:t>
            </a:r>
          </a:p>
          <a:p>
            <a:r>
              <a:rPr lang="en-US" dirty="0"/>
              <a:t> </a:t>
            </a:r>
            <a:r>
              <a:rPr lang="en-US" dirty="0" smtClean="0"/>
              <a:t>       mercurial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800" y="1295400"/>
            <a:ext cx="3429000" cy="1184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/>
              <a:t>Dockerfile</a:t>
            </a:r>
            <a:r>
              <a:rPr lang="en-US" sz="1600" dirty="0" smtClean="0"/>
              <a:t> linters:</a:t>
            </a:r>
          </a:p>
          <a:p>
            <a:r>
              <a:rPr lang="en-US" sz="1100" dirty="0"/>
              <a:t>http://</a:t>
            </a:r>
            <a:r>
              <a:rPr lang="en-US" sz="1100" dirty="0" smtClean="0"/>
              <a:t>hadolint.lukasmartinelli.ch</a:t>
            </a:r>
            <a:endParaRPr lang="en-US" sz="1100" dirty="0"/>
          </a:p>
          <a:p>
            <a:r>
              <a:rPr lang="en-US" sz="1100" dirty="0"/>
              <a:t>https://</a:t>
            </a:r>
            <a:r>
              <a:rPr lang="en-US" sz="1100" dirty="0" smtClean="0"/>
              <a:t>atom.io/packages/linter-docker</a:t>
            </a:r>
          </a:p>
          <a:p>
            <a:r>
              <a:rPr lang="en-US" sz="1100" dirty="0"/>
              <a:t>https://</a:t>
            </a:r>
            <a:r>
              <a:rPr lang="en-US" sz="1100" dirty="0" smtClean="0"/>
              <a:t>www.npmjs.com/package/dockerlint</a:t>
            </a:r>
          </a:p>
          <a:p>
            <a:r>
              <a:rPr lang="en-US" sz="1100" dirty="0"/>
              <a:t>https://www.fromlatest.io</a:t>
            </a:r>
            <a:r>
              <a:rPr lang="en-US" sz="1100" dirty="0" smtClean="0"/>
              <a:t>/#/</a:t>
            </a:r>
          </a:p>
          <a:p>
            <a:r>
              <a:rPr lang="en-US" sz="1100" dirty="0"/>
              <a:t>https://access.redhat.com/labsinfo/linterfordockerfile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6479634"/>
            <a:ext cx="5486399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smtClean="0"/>
              <a:t>docs.docker.com/engine/userguide/eng-image/dockerfile_best-practices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042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17725"/>
            <a:ext cx="5855847" cy="6442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Filtering/Formatting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63633"/>
            <a:ext cx="8001000" cy="353232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images </a:t>
            </a:r>
            <a:r>
              <a:rPr lang="en-US" dirty="0" smtClean="0"/>
              <a:t>command supports filtering and formatting much like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ps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The currently supported filters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/>
                </a:solidFill>
              </a:rPr>
              <a:t>-f</a:t>
            </a:r>
            <a:r>
              <a:rPr lang="en-US" dirty="0" smtClean="0"/>
              <a:t>) are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dangling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boolean</a:t>
            </a:r>
            <a:r>
              <a:rPr lang="en-US" dirty="0"/>
              <a:t> - true or false)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label</a:t>
            </a:r>
            <a:r>
              <a:rPr lang="en-US" dirty="0" smtClean="0"/>
              <a:t> </a:t>
            </a:r>
            <a:r>
              <a:rPr lang="en-US" dirty="0"/>
              <a:t>(label=&lt;key&gt; or label=&lt;key&gt;=&lt;value&gt;)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before</a:t>
            </a:r>
            <a:r>
              <a:rPr lang="en-US" dirty="0"/>
              <a:t> (&lt;image-name&gt;[:&lt;tag&gt;], &lt;image id&gt; or &lt;</a:t>
            </a:r>
            <a:r>
              <a:rPr lang="en-US" dirty="0" err="1"/>
              <a:t>image@digest</a:t>
            </a:r>
            <a:r>
              <a:rPr lang="en-US" dirty="0"/>
              <a:t>&gt;) - filters images created before given id or references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since</a:t>
            </a:r>
            <a:r>
              <a:rPr lang="en-US" dirty="0"/>
              <a:t> (&lt;image-name&gt;[:&lt;tag&gt;], &lt;image id&gt; or &lt;</a:t>
            </a:r>
            <a:r>
              <a:rPr lang="en-US" dirty="0" err="1"/>
              <a:t>image@digest</a:t>
            </a:r>
            <a:r>
              <a:rPr lang="en-US" dirty="0"/>
              <a:t>&gt;) - filters </a:t>
            </a:r>
            <a:r>
              <a:rPr lang="en-US" dirty="0" smtClean="0"/>
              <a:t>images </a:t>
            </a:r>
            <a:r>
              <a:rPr lang="en-US" dirty="0"/>
              <a:t>created since given id or </a:t>
            </a:r>
            <a:r>
              <a:rPr lang="en-US" dirty="0" smtClean="0"/>
              <a:t>references</a:t>
            </a:r>
          </a:p>
          <a:p>
            <a:r>
              <a:rPr lang="en-US" dirty="0" smtClean="0"/>
              <a:t>The supported format Ids (</a:t>
            </a:r>
            <a:r>
              <a:rPr lang="en-US" dirty="0" smtClean="0">
                <a:solidFill>
                  <a:schemeClr val="tx2"/>
                </a:solidFill>
              </a:rPr>
              <a:t>--format</a:t>
            </a:r>
            <a:r>
              <a:rPr lang="en-US" dirty="0" smtClean="0"/>
              <a:t>) are:</a:t>
            </a:r>
          </a:p>
          <a:p>
            <a:pPr lvl="1"/>
            <a:r>
              <a:rPr lang="en-US" dirty="0"/>
              <a:t>.</a:t>
            </a:r>
            <a:r>
              <a:rPr lang="en-US" dirty="0">
                <a:solidFill>
                  <a:schemeClr val="tx2"/>
                </a:solidFill>
              </a:rPr>
              <a:t>ID</a:t>
            </a:r>
            <a:r>
              <a:rPr lang="en-US" dirty="0"/>
              <a:t>	</a:t>
            </a:r>
            <a:r>
              <a:rPr lang="en-US" dirty="0" smtClean="0"/>
              <a:t>	Image </a:t>
            </a:r>
            <a:r>
              <a:rPr lang="en-US" dirty="0"/>
              <a:t>ID</a:t>
            </a:r>
          </a:p>
          <a:p>
            <a:pPr lvl="1"/>
            <a:r>
              <a:rPr lang="en-US" dirty="0"/>
              <a:t>.</a:t>
            </a:r>
            <a:r>
              <a:rPr lang="en-US" dirty="0">
                <a:solidFill>
                  <a:schemeClr val="tx2"/>
                </a:solidFill>
              </a:rPr>
              <a:t>Repository</a:t>
            </a:r>
            <a:r>
              <a:rPr lang="en-US" dirty="0"/>
              <a:t>	</a:t>
            </a:r>
            <a:r>
              <a:rPr lang="en-US" dirty="0" smtClean="0"/>
              <a:t>Image </a:t>
            </a:r>
            <a:r>
              <a:rPr lang="en-US" dirty="0"/>
              <a:t>repository</a:t>
            </a:r>
          </a:p>
          <a:p>
            <a:pPr lvl="1"/>
            <a:r>
              <a:rPr lang="en-US" dirty="0"/>
              <a:t>.</a:t>
            </a:r>
            <a:r>
              <a:rPr lang="en-US" dirty="0">
                <a:solidFill>
                  <a:schemeClr val="tx2"/>
                </a:solidFill>
              </a:rPr>
              <a:t>Tag</a:t>
            </a:r>
            <a:r>
              <a:rPr lang="en-US" dirty="0"/>
              <a:t>	</a:t>
            </a:r>
            <a:r>
              <a:rPr lang="en-US" dirty="0" smtClean="0"/>
              <a:t>	Image tag</a:t>
            </a:r>
            <a:endParaRPr lang="en-US" dirty="0"/>
          </a:p>
          <a:p>
            <a:pPr lvl="1"/>
            <a:r>
              <a:rPr lang="en-US" dirty="0"/>
              <a:t>.</a:t>
            </a:r>
            <a:r>
              <a:rPr lang="en-US" dirty="0">
                <a:solidFill>
                  <a:schemeClr val="tx2"/>
                </a:solidFill>
              </a:rPr>
              <a:t>Digest</a:t>
            </a:r>
            <a:r>
              <a:rPr lang="en-US" dirty="0"/>
              <a:t>	</a:t>
            </a:r>
            <a:r>
              <a:rPr lang="en-US" dirty="0" smtClean="0"/>
              <a:t>Image </a:t>
            </a:r>
            <a:r>
              <a:rPr lang="en-US" dirty="0"/>
              <a:t>digest</a:t>
            </a:r>
          </a:p>
          <a:p>
            <a:pPr lvl="1"/>
            <a:r>
              <a:rPr lang="en-US" dirty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CreatedSince</a:t>
            </a:r>
            <a:r>
              <a:rPr lang="en-US" dirty="0" smtClean="0"/>
              <a:t>	Elapsed </a:t>
            </a:r>
            <a:r>
              <a:rPr lang="en-US" dirty="0"/>
              <a:t>time since the image was </a:t>
            </a:r>
            <a:r>
              <a:rPr lang="en-US" dirty="0" smtClean="0"/>
              <a:t>created</a:t>
            </a:r>
            <a:endParaRPr lang="en-US" dirty="0"/>
          </a:p>
          <a:p>
            <a:pPr lvl="1"/>
            <a:r>
              <a:rPr lang="en-US" dirty="0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CreatedAt</a:t>
            </a:r>
            <a:r>
              <a:rPr lang="en-US" dirty="0"/>
              <a:t>	</a:t>
            </a:r>
            <a:r>
              <a:rPr lang="en-US" dirty="0" smtClean="0"/>
              <a:t>Time </a:t>
            </a:r>
            <a:r>
              <a:rPr lang="en-US" dirty="0"/>
              <a:t>when the image was </a:t>
            </a:r>
            <a:r>
              <a:rPr lang="en-US" dirty="0" smtClean="0"/>
              <a:t>created</a:t>
            </a:r>
            <a:endParaRPr lang="en-US" dirty="0"/>
          </a:p>
          <a:p>
            <a:pPr lvl="1"/>
            <a:r>
              <a:rPr lang="en-US" dirty="0"/>
              <a:t>.</a:t>
            </a:r>
            <a:r>
              <a:rPr lang="en-US" dirty="0" smtClean="0">
                <a:solidFill>
                  <a:schemeClr val="tx2"/>
                </a:solidFill>
              </a:rPr>
              <a:t>Size</a:t>
            </a:r>
            <a:r>
              <a:rPr lang="en-US" dirty="0"/>
              <a:t>	</a:t>
            </a:r>
            <a:r>
              <a:rPr lang="en-US" dirty="0" smtClean="0"/>
              <a:t>	Image </a:t>
            </a:r>
            <a:r>
              <a:rPr lang="en-US" dirty="0"/>
              <a:t>disk </a:t>
            </a:r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1771" y="145938"/>
            <a:ext cx="2246489" cy="301227"/>
          </a:xfrm>
        </p:spPr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395960"/>
            <a:ext cx="5682143" cy="24048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958783"/>
            <a:ext cx="7372350" cy="4896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4336260" y="2758334"/>
            <a:ext cx="450294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docs.docker.com</a:t>
            </a:r>
            <a:r>
              <a:rPr lang="en-US" dirty="0">
                <a:solidFill>
                  <a:schemeClr val="bg1"/>
                </a:solidFill>
              </a:rPr>
              <a:t>/engine/reference/</a:t>
            </a:r>
            <a:r>
              <a:rPr lang="en-US" dirty="0" err="1">
                <a:solidFill>
                  <a:schemeClr val="bg1"/>
                </a:solidFill>
              </a:rPr>
              <a:t>commandline</a:t>
            </a:r>
            <a:r>
              <a:rPr lang="en-US" dirty="0">
                <a:solidFill>
                  <a:schemeClr val="bg1"/>
                </a:solidFill>
              </a:rPr>
              <a:t>/images/#/filtering</a:t>
            </a:r>
          </a:p>
        </p:txBody>
      </p:sp>
    </p:spTree>
    <p:extLst>
      <p:ext uri="{BB962C8B-B14F-4D97-AF65-F5344CB8AC3E}">
        <p14:creationId xmlns:p14="http://schemas.microsoft.com/office/powerpoint/2010/main" val="1415194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5"/>
            <a:ext cx="5791200" cy="791776"/>
          </a:xfrm>
        </p:spPr>
        <p:txBody>
          <a:bodyPr/>
          <a:lstStyle/>
          <a:p>
            <a:r>
              <a:rPr lang="en-US" dirty="0" smtClean="0"/>
              <a:t>Archiving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6569"/>
            <a:ext cx="7315200" cy="353952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docker save</a:t>
            </a:r>
          </a:p>
          <a:p>
            <a:pPr lvl="1"/>
            <a:r>
              <a:rPr lang="en-US" dirty="0"/>
              <a:t>Produces a tarred repository to the standard output </a:t>
            </a:r>
            <a:r>
              <a:rPr lang="en-US" dirty="0" smtClean="0"/>
              <a:t>stream</a:t>
            </a:r>
          </a:p>
          <a:p>
            <a:pPr lvl="2"/>
            <a:r>
              <a:rPr lang="en-US" dirty="0"/>
              <a:t>-</a:t>
            </a:r>
            <a:r>
              <a:rPr lang="en-US" dirty="0" smtClean="0"/>
              <a:t>o to write </a:t>
            </a:r>
            <a:r>
              <a:rPr lang="en-US" dirty="0"/>
              <a:t>to a </a:t>
            </a:r>
            <a:r>
              <a:rPr lang="en-US" dirty="0" smtClean="0"/>
              <a:t>file instead </a:t>
            </a:r>
            <a:r>
              <a:rPr lang="en-US" dirty="0"/>
              <a:t>of STDOUT</a:t>
            </a:r>
            <a:endParaRPr lang="en-US" dirty="0" smtClean="0"/>
          </a:p>
          <a:p>
            <a:pPr lvl="1"/>
            <a:r>
              <a:rPr lang="en-US" dirty="0" smtClean="0"/>
              <a:t>Contains </a:t>
            </a:r>
            <a:r>
              <a:rPr lang="en-US" dirty="0"/>
              <a:t>all parent layers, and all tags + versions, or specified repo:tag, for each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argument provided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docker load</a:t>
            </a:r>
          </a:p>
          <a:p>
            <a:pPr lvl="1"/>
            <a:r>
              <a:rPr lang="en-US" dirty="0"/>
              <a:t>Loads a tarred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repository </a:t>
            </a:r>
            <a:r>
              <a:rPr lang="en-US" dirty="0"/>
              <a:t>from </a:t>
            </a:r>
            <a:r>
              <a:rPr lang="en-US" dirty="0" smtClean="0"/>
              <a:t>the </a:t>
            </a:r>
            <a:br>
              <a:rPr lang="en-US" dirty="0" smtClean="0"/>
            </a:br>
            <a:r>
              <a:rPr lang="en-US" dirty="0" smtClean="0"/>
              <a:t>standard </a:t>
            </a:r>
            <a:r>
              <a:rPr lang="en-US" dirty="0"/>
              <a:t>input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stream</a:t>
            </a:r>
          </a:p>
          <a:p>
            <a:pPr lvl="2"/>
            <a:r>
              <a:rPr lang="en-US" dirty="0" smtClean="0"/>
              <a:t>-i to read </a:t>
            </a:r>
            <a:r>
              <a:rPr lang="en-US" dirty="0"/>
              <a:t>from a tar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archive file</a:t>
            </a:r>
          </a:p>
          <a:p>
            <a:pPr lvl="1"/>
            <a:r>
              <a:rPr lang="en-US" dirty="0" smtClean="0"/>
              <a:t>Restores </a:t>
            </a:r>
            <a:r>
              <a:rPr lang="en-US" dirty="0"/>
              <a:t>both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images </a:t>
            </a:r>
            <a:r>
              <a:rPr lang="en-US" dirty="0"/>
              <a:t>and </a:t>
            </a:r>
            <a:r>
              <a:rPr lang="en-US" dirty="0" smtClean="0"/>
              <a:t>tags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16" y="2286000"/>
            <a:ext cx="6013784" cy="45461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8489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546872"/>
            <a:ext cx="8978636" cy="42604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4294"/>
            <a:ext cx="7315200" cy="6862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Archiving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793" y="990600"/>
            <a:ext cx="8073383" cy="153051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docker export</a:t>
            </a:r>
          </a:p>
          <a:p>
            <a:pPr lvl="1"/>
            <a:r>
              <a:rPr lang="en-US" dirty="0" smtClean="0"/>
              <a:t>Docker </a:t>
            </a:r>
            <a:r>
              <a:rPr lang="en-US" dirty="0" smtClean="0"/>
              <a:t>containers can be exported</a:t>
            </a:r>
          </a:p>
          <a:p>
            <a:pPr lvl="1"/>
            <a:r>
              <a:rPr lang="en-US" dirty="0" smtClean="0"/>
              <a:t>docker export saves an entire container file system (with all underlying layers) to a tar archive</a:t>
            </a:r>
          </a:p>
          <a:p>
            <a:pPr lvl="1"/>
            <a:r>
              <a:rPr lang="en-US" dirty="0" smtClean="0"/>
              <a:t>“docker export” applies to containers and is similar to “docker save” which applies to images</a:t>
            </a:r>
          </a:p>
          <a:p>
            <a:pPr lvl="1"/>
            <a:r>
              <a:rPr lang="en-US" dirty="0" smtClean="0"/>
              <a:t>Unlike save, export flattens the output into a single </a:t>
            </a:r>
            <a:r>
              <a:rPr lang="en-US" dirty="0" smtClean="0"/>
              <a:t>filesystem</a:t>
            </a:r>
            <a:endParaRPr lang="en-US" dirty="0" smtClean="0"/>
          </a:p>
          <a:p>
            <a:r>
              <a:rPr lang="en-US" dirty="0" smtClean="0">
                <a:solidFill>
                  <a:schemeClr val="tx2"/>
                </a:solidFill>
              </a:rPr>
              <a:t>docker import</a:t>
            </a:r>
          </a:p>
          <a:p>
            <a:pPr lvl="1"/>
            <a:r>
              <a:rPr lang="en-US" dirty="0" smtClean="0"/>
              <a:t>Creates </a:t>
            </a:r>
            <a:r>
              <a:rPr lang="en-US" dirty="0"/>
              <a:t>an empty </a:t>
            </a:r>
            <a:r>
              <a:rPr lang="en-US" dirty="0" smtClean="0"/>
              <a:t>image and imports </a:t>
            </a:r>
            <a:r>
              <a:rPr lang="en-US" dirty="0"/>
              <a:t>the contents of </a:t>
            </a:r>
            <a:r>
              <a:rPr lang="en-US" dirty="0" smtClean="0"/>
              <a:t>the specified </a:t>
            </a:r>
            <a:r>
              <a:rPr lang="en-US" dirty="0" err="1" smtClean="0"/>
              <a:t>tarball</a:t>
            </a:r>
            <a:r>
              <a:rPr lang="en-US" dirty="0" smtClean="0"/>
              <a:t> into 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3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224" y="645555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224" y="1870673"/>
            <a:ext cx="7315200" cy="3539527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 err="1" smtClean="0"/>
              <a:t>Dockerfile</a:t>
            </a:r>
            <a:r>
              <a:rPr lang="en-US" dirty="0" smtClean="0"/>
              <a:t> instructions include new entries:</a:t>
            </a:r>
          </a:p>
          <a:p>
            <a:pPr lvl="1"/>
            <a:r>
              <a:rPr lang="en-US" dirty="0" smtClean="0"/>
              <a:t>ARG, STOPSIGNAL, HEATHCHECK, SHELL</a:t>
            </a:r>
            <a:endParaRPr lang="en-US" dirty="0"/>
          </a:p>
          <a:p>
            <a:r>
              <a:rPr lang="en-US" dirty="0" smtClean="0"/>
              <a:t>Docker can build directly from GitHub repos</a:t>
            </a:r>
            <a:endParaRPr lang="en-US" dirty="0"/>
          </a:p>
          <a:p>
            <a:r>
              <a:rPr lang="en-US" dirty="0" smtClean="0"/>
              <a:t>Various </a:t>
            </a:r>
            <a:r>
              <a:rPr lang="en-US" i="1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best </a:t>
            </a:r>
            <a:r>
              <a:rPr lang="en-US" dirty="0" smtClean="0"/>
              <a:t>practices can improve you </a:t>
            </a:r>
            <a:r>
              <a:rPr lang="en-US" dirty="0"/>
              <a:t>D</a:t>
            </a:r>
            <a:r>
              <a:rPr lang="en-US" dirty="0" smtClean="0"/>
              <a:t>ocker image </a:t>
            </a:r>
            <a:r>
              <a:rPr lang="en-US" dirty="0" smtClean="0"/>
              <a:t>and build practice</a:t>
            </a:r>
            <a:endParaRPr lang="en-US" dirty="0"/>
          </a:p>
          <a:p>
            <a:r>
              <a:rPr lang="en-US" dirty="0" smtClean="0"/>
              <a:t>Docker </a:t>
            </a:r>
            <a:r>
              <a:rPr lang="en-US" dirty="0"/>
              <a:t>Hub standard </a:t>
            </a:r>
            <a:r>
              <a:rPr lang="en-US" dirty="0" smtClean="0"/>
              <a:t>library provides a wealth of </a:t>
            </a:r>
            <a:r>
              <a:rPr lang="en-US" i="1" dirty="0" err="1" smtClean="0"/>
              <a:t>Dockerfile</a:t>
            </a:r>
            <a:r>
              <a:rPr lang="en-US" dirty="0" smtClean="0"/>
              <a:t> examples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images </a:t>
            </a:r>
            <a:r>
              <a:rPr lang="en-US" dirty="0" smtClean="0"/>
              <a:t>command supports filtering </a:t>
            </a:r>
            <a:r>
              <a:rPr lang="en-US" dirty="0"/>
              <a:t>and formatting </a:t>
            </a:r>
            <a:r>
              <a:rPr lang="en-US" dirty="0" smtClean="0"/>
              <a:t>much like the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command</a:t>
            </a:r>
            <a:endParaRPr lang="en-US" dirty="0"/>
          </a:p>
          <a:p>
            <a:r>
              <a:rPr lang="en-US" dirty="0" smtClean="0"/>
              <a:t>Images can loaded from and saved to tar files</a:t>
            </a:r>
          </a:p>
          <a:p>
            <a:r>
              <a:rPr lang="en-US" dirty="0" smtClean="0"/>
              <a:t>Containers can be exported to tar files</a:t>
            </a:r>
          </a:p>
          <a:p>
            <a:r>
              <a:rPr lang="en-US" dirty="0" smtClean="0"/>
              <a:t>Tar files can be imported to create new containers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5410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Dockerfile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Documentation:</a:t>
            </a:r>
          </a:p>
          <a:p>
            <a:r>
              <a:rPr lang="en-US" smtClean="0"/>
              <a:t>https</a:t>
            </a:r>
            <a:r>
              <a:rPr lang="en-US" dirty="0"/>
              <a:t>://docs.docker.com/reference/builder/</a:t>
            </a:r>
          </a:p>
        </p:txBody>
      </p:sp>
    </p:spTree>
    <p:extLst>
      <p:ext uri="{BB962C8B-B14F-4D97-AF65-F5344CB8AC3E}">
        <p14:creationId xmlns:p14="http://schemas.microsoft.com/office/powerpoint/2010/main" val="144054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769833"/>
            <a:ext cx="6934200" cy="3539527"/>
          </a:xfrm>
        </p:spPr>
        <p:txBody>
          <a:bodyPr/>
          <a:lstStyle/>
          <a:p>
            <a:r>
              <a:rPr lang="en-US" dirty="0" smtClean="0"/>
              <a:t>Advanced </a:t>
            </a:r>
            <a:r>
              <a:rPr lang="en-US" dirty="0" err="1" smtClean="0"/>
              <a:t>Dockerfiles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21100"/>
            <a:ext cx="7315200" cy="793300"/>
          </a:xfrm>
        </p:spPr>
        <p:txBody>
          <a:bodyPr/>
          <a:lstStyle/>
          <a:p>
            <a:r>
              <a:rPr lang="en-US" dirty="0" smtClean="0"/>
              <a:t>Top Level Metadata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382000" cy="5638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Id</a:t>
            </a:r>
            <a:r>
              <a:rPr lang="en-US" dirty="0" smtClean="0"/>
              <a:t> – image ID [hash]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RepoTags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locally defined </a:t>
            </a:r>
            <a:r>
              <a:rPr lang="en-US" dirty="0" err="1" smtClean="0"/>
              <a:t>repository:tag</a:t>
            </a:r>
            <a:r>
              <a:rPr lang="en-US" dirty="0" smtClean="0"/>
              <a:t> names for the image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RepoDigests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repository hash (entire repo)</a:t>
            </a:r>
            <a:endParaRPr lang="en-US" dirty="0"/>
          </a:p>
          <a:p>
            <a:r>
              <a:rPr lang="en-US" dirty="0" smtClean="0">
                <a:solidFill>
                  <a:schemeClr val="tx2"/>
                </a:solidFill>
              </a:rPr>
              <a:t>Parent</a:t>
            </a:r>
            <a:r>
              <a:rPr lang="en-US" dirty="0" smtClean="0"/>
              <a:t> – parent image ID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Comment</a:t>
            </a:r>
            <a:r>
              <a:rPr lang="en-US" dirty="0" smtClean="0"/>
              <a:t> – commit message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Created</a:t>
            </a:r>
            <a:r>
              <a:rPr lang="en-US" dirty="0" smtClean="0"/>
              <a:t> – timestamp of the image’s creation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Container</a:t>
            </a:r>
            <a:r>
              <a:rPr lang="en-US" dirty="0" smtClean="0"/>
              <a:t> – container ID used to commit image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ContainerConfig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metadata from container used to create this image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DockerVersion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err="1" smtClean="0"/>
              <a:t>docker</a:t>
            </a:r>
            <a:r>
              <a:rPr lang="en-US" dirty="0" smtClean="0"/>
              <a:t> version used to build the image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Author</a:t>
            </a:r>
            <a:r>
              <a:rPr lang="en-US" dirty="0" smtClean="0"/>
              <a:t> – person or organization responsible for the image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Config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metadata for containers generated from this image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Architecture </a:t>
            </a:r>
            <a:r>
              <a:rPr lang="en-US" dirty="0" smtClean="0"/>
              <a:t>– image system architecture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Os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image operating system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Size </a:t>
            </a:r>
            <a:r>
              <a:rPr lang="en-US" dirty="0"/>
              <a:t>– total size of the image including all layers it is composed </a:t>
            </a:r>
            <a:r>
              <a:rPr lang="en-US" dirty="0" smtClean="0"/>
              <a:t>of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VirtualSize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same as size (this field is deprecated)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GraphDriver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err="1" smtClean="0"/>
              <a:t>unioning</a:t>
            </a:r>
            <a:r>
              <a:rPr lang="en-US" dirty="0" smtClean="0"/>
              <a:t> filesystem driver used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RootFS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list of layers used by the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9" y="42644"/>
            <a:ext cx="6256789" cy="5213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Particularly useful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776" y="1676400"/>
            <a:ext cx="7315200" cy="35395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1771" y="139444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491005"/>
            <a:ext cx="8458200" cy="47782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//IDENTITY</a:t>
            </a: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inspect -f '{{.</a:t>
            </a:r>
            <a:r>
              <a:rPr lang="en-US" sz="1050" b="1" dirty="0">
                <a:solidFill>
                  <a:srgbClr val="00B050"/>
                </a:solidFill>
                <a:latin typeface="Consolas" panose="020B0609020204030204" pitchFamily="49" charset="0"/>
              </a:rPr>
              <a:t>Id</a:t>
            </a:r>
            <a:r>
              <a:rPr lang="en-US" sz="1050" b="1" dirty="0">
                <a:latin typeface="Consolas" panose="020B0609020204030204" pitchFamily="49" charset="0"/>
              </a:rPr>
              <a:t>}}' lab/websvr:v0.2 </a:t>
            </a:r>
          </a:p>
          <a:p>
            <a:r>
              <a:rPr lang="en-US" sz="1050" b="1" dirty="0" smtClean="0">
                <a:latin typeface="Consolas" panose="020B0609020204030204" pitchFamily="49" charset="0"/>
              </a:rPr>
              <a:t>sha256:dce7086f0579209099b9e686eeeeaf52449ec82ddbeffee1b7fcc05071848d37</a:t>
            </a:r>
          </a:p>
          <a:p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inspect -f '{{.</a:t>
            </a:r>
            <a:r>
              <a:rPr lang="en-US" sz="105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RepoTags</a:t>
            </a:r>
            <a:r>
              <a:rPr lang="en-US" sz="1050" b="1" dirty="0">
                <a:latin typeface="Consolas" panose="020B0609020204030204" pitchFamily="49" charset="0"/>
              </a:rPr>
              <a:t>}}' lab/websvr:v0.2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[lab/websvr:v0.2 </a:t>
            </a:r>
            <a:r>
              <a:rPr lang="en-US" sz="1050" b="1" dirty="0" err="1">
                <a:latin typeface="Consolas" panose="020B0609020204030204" pitchFamily="49" charset="0"/>
              </a:rPr>
              <a:t>problems:bad-web-server</a:t>
            </a:r>
            <a:r>
              <a:rPr lang="en-US" sz="1050" b="1" dirty="0"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latin typeface="Consolas" panose="020B0609020204030204" pitchFamily="49" charset="0"/>
              </a:rPr>
              <a:t>websvr:latest</a:t>
            </a:r>
            <a:r>
              <a:rPr lang="en-US" sz="1050" b="1" dirty="0" smtClean="0">
                <a:latin typeface="Consolas" panose="020B0609020204030204" pitchFamily="49" charset="0"/>
              </a:rPr>
              <a:t>]</a:t>
            </a:r>
          </a:p>
          <a:p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inspect -f '{{.</a:t>
            </a:r>
            <a:r>
              <a:rPr lang="en-US" sz="1050" b="1" dirty="0">
                <a:solidFill>
                  <a:srgbClr val="00B050"/>
                </a:solidFill>
                <a:latin typeface="Consolas" panose="020B0609020204030204" pitchFamily="49" charset="0"/>
              </a:rPr>
              <a:t>Parent</a:t>
            </a:r>
            <a:r>
              <a:rPr lang="en-US" sz="1050" b="1" dirty="0">
                <a:latin typeface="Consolas" panose="020B0609020204030204" pitchFamily="49" charset="0"/>
              </a:rPr>
              <a:t>}}' lab/websvr:v0.2 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sha256:2392c04e694138e499490491efccae406a2fea5e487c47498ada2ef281d7f136</a:t>
            </a:r>
          </a:p>
          <a:p>
            <a:endParaRPr lang="en-US" sz="1050" b="1" dirty="0" smtClean="0">
              <a:latin typeface="Consolas" panose="020B0609020204030204" pitchFamily="49" charset="0"/>
            </a:endParaRP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inspect -f '{{.</a:t>
            </a:r>
            <a:r>
              <a:rPr lang="en-US" sz="1050" b="1" dirty="0">
                <a:solidFill>
                  <a:srgbClr val="00B050"/>
                </a:solidFill>
                <a:latin typeface="Consolas" panose="020B0609020204030204" pitchFamily="49" charset="0"/>
              </a:rPr>
              <a:t>Size</a:t>
            </a:r>
            <a:r>
              <a:rPr lang="en-US" sz="1050" b="1" dirty="0">
                <a:latin typeface="Consolas" panose="020B0609020204030204" pitchFamily="49" charset="0"/>
              </a:rPr>
              <a:t>}}' </a:t>
            </a:r>
            <a:r>
              <a:rPr lang="en-US" sz="1050" b="1" dirty="0" err="1">
                <a:latin typeface="Consolas" panose="020B0609020204030204" pitchFamily="49" charset="0"/>
              </a:rPr>
              <a:t>httpd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>
                <a:latin typeface="Consolas" panose="020B0609020204030204" pitchFamily="49" charset="0"/>
              </a:rPr>
              <a:t>195428379</a:t>
            </a:r>
          </a:p>
          <a:p>
            <a:endParaRPr lang="en-US" sz="1050" b="1" dirty="0" smtClean="0">
              <a:latin typeface="Consolas" panose="020B0609020204030204" pitchFamily="49" charset="0"/>
            </a:endParaRPr>
          </a:p>
          <a:p>
            <a:r>
              <a:rPr lang="en-US" sz="105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//CONFIG (applied to containers)</a:t>
            </a:r>
          </a:p>
          <a:p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 inspect -f '{{.</a:t>
            </a:r>
            <a:r>
              <a:rPr lang="en-US" sz="105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Config.ExposedPorts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}}' 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httpd</a:t>
            </a:r>
            <a:endParaRPr lang="en-US" sz="105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map[80/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tcp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:{}]</a:t>
            </a:r>
          </a:p>
          <a:p>
            <a:endParaRPr lang="en-US" sz="105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5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 inspect -f '{{.</a:t>
            </a:r>
            <a:r>
              <a:rPr lang="en-US" sz="105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Config.Env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}}' 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httpd</a:t>
            </a:r>
            <a:endParaRPr lang="en-US" sz="105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5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[  PATH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=/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/local/apache2/bin:/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/local/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sbin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:/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/local/bin:/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sbin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:/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/bin:/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sbin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:/</a:t>
            </a:r>
            <a:r>
              <a:rPr lang="en-US" sz="105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bin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HTTPD_PREFIX=/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/local/apache2 HTTPD_VERSION=2.4.23 </a:t>
            </a:r>
            <a:endParaRPr lang="en-US" sz="105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HTTPD_SHA1=5101be34ac4a509b245adb70a56690a84fcc4e7f 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HTTPD_BZ2_URL=https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://</a:t>
            </a:r>
            <a:r>
              <a:rPr lang="en-US" sz="105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www.apache.org/dist/httpd/httpd-2.4.23.tar.bz2 ]</a:t>
            </a:r>
          </a:p>
          <a:p>
            <a:endParaRPr lang="en-US" sz="105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 inspect -f '{{.</a:t>
            </a:r>
            <a:r>
              <a:rPr lang="en-US" sz="105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Config.Cmd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}}' 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httpd</a:t>
            </a:r>
            <a:endParaRPr lang="en-US" sz="105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httpd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-foreground]</a:t>
            </a:r>
          </a:p>
          <a:p>
            <a:endParaRPr lang="en-US" sz="105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5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 inspect -f '{{.</a:t>
            </a:r>
            <a:r>
              <a:rPr lang="en-US" sz="105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Config.WorkingDir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}}' 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httpd</a:t>
            </a:r>
            <a:endParaRPr lang="en-US" sz="105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usr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/local/apache2</a:t>
            </a:r>
          </a:p>
          <a:p>
            <a:endParaRPr lang="en-US" sz="105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65" y="4944129"/>
            <a:ext cx="7077075" cy="13049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5808528" y="1354661"/>
            <a:ext cx="312420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Go Template Documentation</a:t>
            </a:r>
          </a:p>
          <a:p>
            <a:r>
              <a:rPr lang="en-US" sz="1400" dirty="0" smtClean="0"/>
              <a:t>https</a:t>
            </a:r>
            <a:r>
              <a:rPr lang="en-US" sz="1400" dirty="0"/>
              <a:t>://golang.org/pkg/text/template/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9" y="6127524"/>
            <a:ext cx="9004969" cy="6836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99123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94660</TotalTime>
  <Words>9537</Words>
  <Application>Microsoft Macintosh PowerPoint</Application>
  <PresentationFormat>On-screen Show (4:3)</PresentationFormat>
  <Paragraphs>1519</Paragraphs>
  <Slides>76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Calibri</vt:lpstr>
      <vt:lpstr>Consolas</vt:lpstr>
      <vt:lpstr>Menlo-Regular</vt:lpstr>
      <vt:lpstr>Wingdings</vt:lpstr>
      <vt:lpstr>Arial</vt:lpstr>
      <vt:lpstr>Perspective</vt:lpstr>
      <vt:lpstr>Docker Foundation</vt:lpstr>
      <vt:lpstr>Docker Images</vt:lpstr>
      <vt:lpstr>1: Docker Images </vt:lpstr>
      <vt:lpstr>Objectives</vt:lpstr>
      <vt:lpstr>Docker Images</vt:lpstr>
      <vt:lpstr>Displaying images</vt:lpstr>
      <vt:lpstr>Image Inspect</vt:lpstr>
      <vt:lpstr>Top Level Metadata Keys</vt:lpstr>
      <vt:lpstr>Particularly useful metadata</vt:lpstr>
      <vt:lpstr>The images directory (v1.10+)</vt:lpstr>
      <vt:lpstr>Filesystem Backends</vt:lpstr>
      <vt:lpstr>Driver Stability</vt:lpstr>
      <vt:lpstr>Container deltas</vt:lpstr>
      <vt:lpstr>docker diff</vt:lpstr>
      <vt:lpstr>Image Tags</vt:lpstr>
      <vt:lpstr>Displaying Repositories</vt:lpstr>
      <vt:lpstr>Creating Images</vt:lpstr>
      <vt:lpstr>Committing a Container</vt:lpstr>
      <vt:lpstr>Examining Ancestry</vt:lpstr>
      <vt:lpstr>Intermediate Images</vt:lpstr>
      <vt:lpstr>Removing Images</vt:lpstr>
      <vt:lpstr>Summary</vt:lpstr>
      <vt:lpstr>Lab 1</vt:lpstr>
      <vt:lpstr>2: Docker Registries  </vt:lpstr>
      <vt:lpstr>Objectives</vt:lpstr>
      <vt:lpstr>Empowering Agile Processes</vt:lpstr>
      <vt:lpstr>Registries, Repos, and Tags</vt:lpstr>
      <vt:lpstr>Cloud Registries </vt:lpstr>
      <vt:lpstr>Docker Hub Pricing</vt:lpstr>
      <vt:lpstr>Web Search</vt:lpstr>
      <vt:lpstr>push and pull</vt:lpstr>
      <vt:lpstr>Registry Commands</vt:lpstr>
      <vt:lpstr>Accessing Docker Hub</vt:lpstr>
      <vt:lpstr>.docker/config.json</vt:lpstr>
      <vt:lpstr>Pushing Repositories</vt:lpstr>
      <vt:lpstr>Docker Hub – Private Repos</vt:lpstr>
      <vt:lpstr>Webhooks</vt:lpstr>
      <vt:lpstr>Private Registries</vt:lpstr>
      <vt:lpstr>Migrating to Docker v1.10</vt:lpstr>
      <vt:lpstr>Running Networked Services in a Container</vt:lpstr>
      <vt:lpstr>Setting Container Environment Variables</vt:lpstr>
      <vt:lpstr>docker tag</vt:lpstr>
      <vt:lpstr>Pushing to a private Registry</vt:lpstr>
      <vt:lpstr>Pulling Images </vt:lpstr>
      <vt:lpstr>Summary</vt:lpstr>
      <vt:lpstr>Lab 2</vt:lpstr>
      <vt:lpstr>3: Dockerfiles I </vt:lpstr>
      <vt:lpstr>Objectives</vt:lpstr>
      <vt:lpstr>Dockerfiles and Context</vt:lpstr>
      <vt:lpstr>Dockerfiles</vt:lpstr>
      <vt:lpstr>Dockerfile Processing</vt:lpstr>
      <vt:lpstr>Dockerfile construction</vt:lpstr>
      <vt:lpstr>Docker build options</vt:lpstr>
      <vt:lpstr>Build Cache</vt:lpstr>
      <vt:lpstr>Image History</vt:lpstr>
      <vt:lpstr>Additional Dockerfile Instructions</vt:lpstr>
      <vt:lpstr>Using ENVs in a Dockerfile</vt:lpstr>
      <vt:lpstr>Summary</vt:lpstr>
      <vt:lpstr>Lab 3</vt:lpstr>
      <vt:lpstr>4: Dockerfiles II </vt:lpstr>
      <vt:lpstr>Objectives</vt:lpstr>
      <vt:lpstr>ADD &amp; COPY</vt:lpstr>
      <vt:lpstr>ONBUILD</vt:lpstr>
      <vt:lpstr>VOLUME</vt:lpstr>
      <vt:lpstr>New Dockerfile instructions</vt:lpstr>
      <vt:lpstr>Compound Dockerfiles</vt:lpstr>
      <vt:lpstr>Building Git Repos</vt:lpstr>
      <vt:lpstr>Docker registry:2.2  Dockerfile case study</vt:lpstr>
      <vt:lpstr>Automated Builds</vt:lpstr>
      <vt:lpstr>Standard Library</vt:lpstr>
      <vt:lpstr>Dockerfile/Image Tips</vt:lpstr>
      <vt:lpstr>Image Filtering/Formatting</vt:lpstr>
      <vt:lpstr>Archiving Repositories</vt:lpstr>
      <vt:lpstr>Archiving Containers</vt:lpstr>
      <vt:lpstr>Summary</vt:lpstr>
      <vt:lpstr>Lab 4</vt:lpstr>
    </vt:vector>
  </TitlesOfParts>
  <Company>RX-M, LLC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RX-M LLC</dc:creator>
  <cp:lastModifiedBy>Ronald Petty</cp:lastModifiedBy>
  <cp:revision>4131</cp:revision>
  <dcterms:created xsi:type="dcterms:W3CDTF">2013-02-28T05:35:21Z</dcterms:created>
  <dcterms:modified xsi:type="dcterms:W3CDTF">2016-11-06T01:27:17Z</dcterms:modified>
</cp:coreProperties>
</file>